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CFAA6E-ADD9-4FD2-AF1E-BA03A42194FC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Appositives 1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commas, dashes, parentheses, or a colon to set off an appositive.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1. All of the food was prepared by his father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a 	creative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chef.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en-US" b="1" dirty="0">
                <a:solidFill>
                  <a:srgbClr val="FF0000"/>
                </a:solidFill>
              </a:rPr>
              <a:t>An antique,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vase was smashed.</a:t>
            </a:r>
          </a:p>
          <a:p>
            <a:pPr>
              <a:buNone/>
            </a:pPr>
            <a:r>
              <a:rPr lang="en-US" dirty="0"/>
              <a:t>     The vase </a:t>
            </a:r>
            <a:r>
              <a:rPr lang="en-US" b="1" dirty="0">
                <a:solidFill>
                  <a:srgbClr val="FF0000"/>
                </a:solidFill>
              </a:rPr>
              <a:t>(an antique)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was smashed.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A busy person,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Chris belongs to several organizations.</a:t>
            </a:r>
          </a:p>
          <a:p>
            <a:pPr>
              <a:buNone/>
            </a:pPr>
            <a:r>
              <a:rPr lang="en-US" dirty="0"/>
              <a:t>	Chris</a:t>
            </a:r>
            <a:r>
              <a:rPr lang="en-US" b="1" dirty="0">
                <a:solidFill>
                  <a:srgbClr val="FF0000"/>
                </a:solidFill>
              </a:rPr>
              <a:t>, a busy person, </a:t>
            </a:r>
            <a:r>
              <a:rPr lang="en-US" dirty="0"/>
              <a:t>belongs to several organizations.</a:t>
            </a:r>
          </a:p>
          <a:p>
            <a:pPr>
              <a:buNone/>
            </a:pPr>
            <a:r>
              <a:rPr lang="en-US" dirty="0"/>
              <a:t>4. A solitary figure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a small woman with a shawl, </a:t>
            </a:r>
            <a:r>
              <a:rPr lang="en-US" dirty="0"/>
              <a:t>stood on the open deck.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Use commas, dashes, parentheses, or a</a:t>
            </a:r>
            <a:r>
              <a:rPr lang="en-US" sz="2400" u="sng" dirty="0"/>
              <a:t> </a:t>
            </a:r>
            <a:r>
              <a:rPr lang="en-US" sz="2400" dirty="0"/>
              <a:t>colon to set off an appositive.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artist. Raquel did some of the  artwork.</a:t>
            </a:r>
          </a:p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artist, Raquel did some of the  artwork.</a:t>
            </a:r>
          </a:p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 Raquel did some of the  artwork.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6831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artist. Raquel did some of the  artwork.</a:t>
            </a:r>
          </a:p>
          <a:p>
            <a:pPr marL="624078" indent="-514350">
              <a:buFont typeface="+mj-lt"/>
              <a:buAutoNum type="alphaUcPeriod"/>
            </a:pPr>
            <a:r>
              <a:rPr lang="en-US" sz="3200" dirty="0">
                <a:solidFill>
                  <a:srgbClr val="FF0000"/>
                </a:solidFill>
              </a:rPr>
              <a:t>A budding artist, </a:t>
            </a:r>
            <a:r>
              <a:rPr lang="en-US" sz="3200" dirty="0"/>
              <a:t>Raquel did some of the  artwork.</a:t>
            </a:r>
          </a:p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 Raquel did some of the  artwork.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8701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An appositive is a noun that is placed </a:t>
            </a:r>
            <a:r>
              <a:rPr lang="en-US" b="1" dirty="0"/>
              <a:t>next</a:t>
            </a:r>
            <a:r>
              <a:rPr lang="en-US" dirty="0"/>
              <a:t> to another noun or pronoun to </a:t>
            </a:r>
            <a:r>
              <a:rPr lang="en-US" dirty="0">
                <a:solidFill>
                  <a:srgbClr val="FF0000"/>
                </a:solidFill>
              </a:rPr>
              <a:t>rename it or to give additional information about it</a:t>
            </a:r>
            <a:r>
              <a:rPr lang="en-US" dirty="0"/>
              <a:t>.  An appositive phrase is a group of words that includes an appositive and other words that describe the appositive. </a:t>
            </a:r>
            <a:r>
              <a:rPr lang="en-US" b="1" dirty="0"/>
              <a:t>Use</a:t>
            </a:r>
            <a:r>
              <a:rPr lang="en-US" b="1" dirty="0">
                <a:solidFill>
                  <a:srgbClr val="FF0000"/>
                </a:solidFill>
              </a:rPr>
              <a:t> commas, dashes, parentheses, or a colon </a:t>
            </a:r>
            <a:r>
              <a:rPr lang="en-US" b="1" dirty="0"/>
              <a:t>to set off an appositive.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Use commas, dashes, parentheses, or a </a:t>
            </a:r>
            <a:r>
              <a:rPr lang="en-US" b="1" dirty="0"/>
              <a:t>colon</a:t>
            </a:r>
            <a:r>
              <a:rPr lang="en-US" dirty="0"/>
              <a:t> to set off an appositive.</a:t>
            </a:r>
          </a:p>
          <a:p>
            <a:pPr>
              <a:buNone/>
            </a:pPr>
            <a:r>
              <a:rPr lang="en-US" dirty="0"/>
              <a:t>Weak sentences:</a:t>
            </a:r>
          </a:p>
          <a:p>
            <a:pPr>
              <a:buNone/>
            </a:pPr>
            <a:r>
              <a:rPr lang="en-US" dirty="0"/>
              <a:t> She is involved in two organizations. One is </a:t>
            </a:r>
            <a:r>
              <a:rPr lang="en-US" b="1" dirty="0"/>
              <a:t>the high school theater group</a:t>
            </a:r>
            <a:r>
              <a:rPr lang="en-US" dirty="0"/>
              <a:t>, and one is </a:t>
            </a:r>
            <a:r>
              <a:rPr lang="en-US" b="1" dirty="0"/>
              <a:t>the hockey team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Best Sentence (PCL):</a:t>
            </a:r>
          </a:p>
          <a:p>
            <a:pPr>
              <a:buNone/>
            </a:pPr>
            <a:r>
              <a:rPr lang="en-US" dirty="0"/>
              <a:t>Model sentence: Appositive with compound element.</a:t>
            </a:r>
          </a:p>
          <a:p>
            <a:pPr>
              <a:buNone/>
            </a:pPr>
            <a:r>
              <a:rPr lang="en-US" dirty="0"/>
              <a:t>She is involved in two organizations</a:t>
            </a:r>
            <a:r>
              <a:rPr lang="en-US" b="1" dirty="0">
                <a:solidFill>
                  <a:srgbClr val="FF0000"/>
                </a:solidFill>
              </a:rPr>
              <a:t>: the high school theater group and the hockey team</a:t>
            </a:r>
            <a:r>
              <a:rPr lang="en-US" dirty="0"/>
              <a:t>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Use </a:t>
            </a:r>
            <a:r>
              <a:rPr lang="en-US" sz="2800" b="1" u="sng" dirty="0"/>
              <a:t>commas</a:t>
            </a:r>
            <a:r>
              <a:rPr lang="en-US" sz="2800" dirty="0"/>
              <a:t>, dashes, parentheses, or a colon to set off an appositive.</a:t>
            </a:r>
          </a:p>
          <a:p>
            <a:pPr>
              <a:buNone/>
            </a:pPr>
            <a:r>
              <a:rPr lang="en-US" sz="2800" dirty="0"/>
              <a:t>Weak simple sentences:</a:t>
            </a:r>
          </a:p>
          <a:p>
            <a:pPr>
              <a:buNone/>
            </a:pPr>
            <a:r>
              <a:rPr lang="en-US" sz="2800" dirty="0"/>
              <a:t>Jeff asked for two things. He asked for </a:t>
            </a:r>
            <a:r>
              <a:rPr lang="en-US" sz="2800" b="1" dirty="0"/>
              <a:t>a biscuit and lemonade</a:t>
            </a:r>
            <a:r>
              <a:rPr lang="en-US" sz="2800" dirty="0"/>
              <a:t>.  </a:t>
            </a:r>
          </a:p>
          <a:p>
            <a:pPr>
              <a:buNone/>
            </a:pPr>
            <a:r>
              <a:rPr lang="en-US" sz="2800" dirty="0"/>
              <a:t>This is weak because “</a:t>
            </a:r>
            <a:r>
              <a:rPr lang="en-US" sz="2800" u="sng" dirty="0"/>
              <a:t>Jeff asked</a:t>
            </a:r>
            <a:r>
              <a:rPr lang="en-US" sz="2800" dirty="0"/>
              <a:t>” and “</a:t>
            </a:r>
            <a:r>
              <a:rPr lang="en-US" sz="2800" u="sng" dirty="0"/>
              <a:t>he asked</a:t>
            </a:r>
            <a:r>
              <a:rPr lang="en-US" sz="2800" dirty="0"/>
              <a:t>” mean the same thing; so it is wordy and repeats for no purpose. </a:t>
            </a:r>
          </a:p>
          <a:p>
            <a:pPr>
              <a:buNone/>
            </a:pPr>
            <a:r>
              <a:rPr lang="en-US" sz="2800" b="1" dirty="0"/>
              <a:t>Best Sentence (PCL):</a:t>
            </a:r>
          </a:p>
          <a:p>
            <a:pPr>
              <a:buNone/>
            </a:pPr>
            <a:r>
              <a:rPr lang="en-US" sz="2800" dirty="0"/>
              <a:t>Jeff asked for two things</a:t>
            </a:r>
            <a:r>
              <a:rPr lang="en-US" sz="2800" b="1" dirty="0">
                <a:solidFill>
                  <a:srgbClr val="FF0000"/>
                </a:solidFill>
              </a:rPr>
              <a:t>, a biscuit and lemonade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Use commas,</a:t>
            </a:r>
            <a:r>
              <a:rPr lang="en-US" sz="2800" u="sng" dirty="0"/>
              <a:t> </a:t>
            </a:r>
            <a:r>
              <a:rPr lang="en-US" sz="2800" b="1" u="sng" dirty="0"/>
              <a:t>dashes</a:t>
            </a:r>
            <a:r>
              <a:rPr lang="en-US" sz="2800" dirty="0"/>
              <a:t>, parentheses, or a colon to set off an appositive.</a:t>
            </a:r>
          </a:p>
          <a:p>
            <a:pPr>
              <a:buNone/>
            </a:pPr>
            <a:r>
              <a:rPr lang="en-US" sz="2800" dirty="0"/>
              <a:t>These are weak simple sentences because  they repeat words for no purpose. The second sentence is an “Oh, I forgot to tell you” sentence structure. Watch out for linking verbs (is, are, was, were, will be, has been, was being)</a:t>
            </a:r>
          </a:p>
          <a:p>
            <a:pPr>
              <a:buNone/>
            </a:pPr>
            <a:r>
              <a:rPr lang="en-US" sz="2800" dirty="0"/>
              <a:t> Mother said the play was a </a:t>
            </a:r>
            <a:r>
              <a:rPr lang="en-US" sz="2800" u="sng" dirty="0"/>
              <a:t>farce. A farce is </a:t>
            </a:r>
            <a:r>
              <a:rPr lang="en-US" sz="2800" b="1" dirty="0"/>
              <a:t>a light humorous play. </a:t>
            </a:r>
          </a:p>
          <a:p>
            <a:pPr>
              <a:buNone/>
            </a:pPr>
            <a:r>
              <a:rPr lang="en-US" dirty="0"/>
              <a:t>Best Sentence (PCL)—Model: </a:t>
            </a:r>
          </a:p>
          <a:p>
            <a:r>
              <a:rPr lang="en-US" dirty="0"/>
              <a:t>Mother said the play was a farce</a:t>
            </a:r>
            <a:r>
              <a:rPr lang="en-US" b="1" dirty="0">
                <a:solidFill>
                  <a:srgbClr val="FF0000"/>
                </a:solidFill>
              </a:rPr>
              <a:t>—a light humorous play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/>
              <a:t>Use commas, dashes, </a:t>
            </a:r>
            <a:r>
              <a:rPr lang="en-US" b="1" u="sng" dirty="0"/>
              <a:t>parentheses</a:t>
            </a:r>
            <a:r>
              <a:rPr lang="en-US" dirty="0"/>
              <a:t>, or a colon to set off an appositive.</a:t>
            </a:r>
          </a:p>
          <a:p>
            <a:pPr>
              <a:buNone/>
            </a:pPr>
            <a:r>
              <a:rPr lang="en-US" dirty="0"/>
              <a:t>This is a weak simple sentence with an “Oh, I forgot to tell you” sentence structure.</a:t>
            </a:r>
          </a:p>
          <a:p>
            <a:pPr>
              <a:buNone/>
            </a:pPr>
            <a:r>
              <a:rPr lang="en-US" dirty="0"/>
              <a:t>She usually visits </a:t>
            </a:r>
            <a:r>
              <a:rPr lang="en-US" u="sng" dirty="0"/>
              <a:t>New York. New York is </a:t>
            </a:r>
            <a:r>
              <a:rPr lang="en-US" b="1" dirty="0"/>
              <a:t>known as the Big Apple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Best Sentence (PCL)</a:t>
            </a:r>
          </a:p>
          <a:p>
            <a:pPr>
              <a:buNone/>
            </a:pPr>
            <a:r>
              <a:rPr lang="en-US" sz="3600" dirty="0"/>
              <a:t>She usually visits New York </a:t>
            </a:r>
            <a:r>
              <a:rPr lang="en-US" sz="3600" b="1" dirty="0">
                <a:solidFill>
                  <a:srgbClr val="FF0000"/>
                </a:solidFill>
              </a:rPr>
              <a:t>(known as the Big Apple).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This is a weak simple sentence with a linking verb.</a:t>
            </a:r>
          </a:p>
          <a:p>
            <a:pPr>
              <a:buNone/>
            </a:pPr>
            <a:r>
              <a:rPr lang="en-US" dirty="0"/>
              <a:t>Entering the room were the </a:t>
            </a:r>
            <a:r>
              <a:rPr lang="en-US" u="sng" dirty="0"/>
              <a:t>two freshmen. They were </a:t>
            </a:r>
            <a:r>
              <a:rPr lang="en-US" b="1" dirty="0"/>
              <a:t>Ines </a:t>
            </a:r>
            <a:r>
              <a:rPr lang="en-US" b="1" dirty="0" err="1"/>
              <a:t>Aran</a:t>
            </a:r>
            <a:r>
              <a:rPr lang="en-US" b="1" dirty="0"/>
              <a:t> and </a:t>
            </a:r>
            <a:r>
              <a:rPr lang="en-US" b="1" dirty="0" err="1"/>
              <a:t>Hidori</a:t>
            </a:r>
            <a:r>
              <a:rPr lang="en-US" b="1" dirty="0"/>
              <a:t> Kato</a:t>
            </a:r>
            <a:r>
              <a:rPr lang="en-US" dirty="0"/>
              <a:t>.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Best Sentence (PCL):</a:t>
            </a:r>
          </a:p>
          <a:p>
            <a:pPr>
              <a:buNone/>
            </a:pPr>
            <a:r>
              <a:rPr lang="en-US" dirty="0"/>
              <a:t> Entering the room were two freshmen</a:t>
            </a:r>
            <a:r>
              <a:rPr lang="en-US" b="1" dirty="0">
                <a:solidFill>
                  <a:srgbClr val="FF0000"/>
                </a:solidFill>
              </a:rPr>
              <a:t>: Ines </a:t>
            </a:r>
            <a:r>
              <a:rPr lang="en-US" b="1" dirty="0" err="1">
                <a:solidFill>
                  <a:srgbClr val="FF0000"/>
                </a:solidFill>
              </a:rPr>
              <a:t>Aran</a:t>
            </a:r>
            <a:r>
              <a:rPr lang="en-US" b="1" dirty="0">
                <a:solidFill>
                  <a:srgbClr val="FF0000"/>
                </a:solidFill>
              </a:rPr>
              <a:t> 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Hidori</a:t>
            </a:r>
            <a:r>
              <a:rPr lang="en-US" b="1" dirty="0">
                <a:solidFill>
                  <a:srgbClr val="FF0000"/>
                </a:solidFill>
              </a:rPr>
              <a:t> Kato.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Use commas, dashes, parentheses, or a </a:t>
            </a:r>
            <a:r>
              <a:rPr lang="en-US" sz="2800" b="1" u="sng" dirty="0"/>
              <a:t>colon</a:t>
            </a:r>
            <a:r>
              <a:rPr lang="en-US" sz="2800" dirty="0"/>
              <a:t> to set off an appositive.</a:t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Weak compound sentence:</a:t>
            </a:r>
          </a:p>
          <a:p>
            <a:pPr>
              <a:buNone/>
            </a:pPr>
            <a:r>
              <a:rPr lang="en-US" u="sng" dirty="0"/>
              <a:t> Raquel </a:t>
            </a:r>
            <a:r>
              <a:rPr lang="en-US" dirty="0"/>
              <a:t>did some of the artwork,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and she is </a:t>
            </a:r>
            <a:r>
              <a:rPr lang="en-US" b="1" dirty="0">
                <a:solidFill>
                  <a:srgbClr val="FF0000"/>
                </a:solidFill>
              </a:rPr>
              <a:t>a budding artist.</a:t>
            </a:r>
          </a:p>
          <a:p>
            <a:pPr>
              <a:buNone/>
            </a:pPr>
            <a:r>
              <a:rPr lang="en-US" b="1" dirty="0"/>
              <a:t>Best Sentence (PLC):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A budding artist,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Raquel did some of the  artwork.</a:t>
            </a:r>
          </a:p>
          <a:p>
            <a:pPr>
              <a:buNone/>
            </a:pPr>
            <a:r>
              <a:rPr lang="en-US" dirty="0"/>
              <a:t>Raquel</a:t>
            </a:r>
            <a:r>
              <a:rPr lang="en-US" b="1" dirty="0">
                <a:solidFill>
                  <a:srgbClr val="FF0000"/>
                </a:solidFill>
              </a:rPr>
              <a:t>, a budding artist,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did some of the  artwork.</a:t>
            </a:r>
          </a:p>
          <a:p>
            <a:pPr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An appositive is a noun that is placed </a:t>
            </a:r>
            <a:r>
              <a:rPr lang="en-US" sz="2400" b="1" dirty="0"/>
              <a:t>next</a:t>
            </a:r>
            <a:r>
              <a:rPr lang="en-US" sz="2400" dirty="0"/>
              <a:t> to another noun or pronoun to rename it. Most of the time the appositive will come behind the word it is talking about; however, the appositive can start the sentence if the word it describing begins the sentence.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 1. All of the food was prepared by his father. </a:t>
            </a:r>
            <a:r>
              <a:rPr lang="en-US" sz="3200" b="1" dirty="0">
                <a:solidFill>
                  <a:srgbClr val="FF0000"/>
                </a:solidFill>
              </a:rPr>
              <a:t>His father is a creative chef. </a:t>
            </a:r>
            <a:r>
              <a:rPr lang="en-US" sz="3200" b="1" dirty="0"/>
              <a:t>  </a:t>
            </a:r>
          </a:p>
          <a:p>
            <a:pPr>
              <a:buNone/>
            </a:pPr>
            <a:r>
              <a:rPr lang="en-US" sz="3200" dirty="0"/>
              <a:t>2. The vase was smashed, </a:t>
            </a:r>
            <a:r>
              <a:rPr lang="en-US" sz="3200" b="1" dirty="0">
                <a:solidFill>
                  <a:srgbClr val="FF0000"/>
                </a:solidFill>
              </a:rPr>
              <a:t>and it was an antique.</a:t>
            </a:r>
            <a:r>
              <a:rPr lang="en-US" sz="3200" b="1" dirty="0"/>
              <a:t> </a:t>
            </a:r>
          </a:p>
          <a:p>
            <a:pPr>
              <a:buNone/>
            </a:pPr>
            <a:r>
              <a:rPr lang="en-US" sz="3200" dirty="0"/>
              <a:t>3. Chris belongs to several organizations, </a:t>
            </a:r>
            <a:r>
              <a:rPr lang="en-US" sz="3200" b="1" dirty="0">
                <a:solidFill>
                  <a:srgbClr val="FF0000"/>
                </a:solidFill>
              </a:rPr>
              <a:t>and he is a busy person.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4. A solitary figure stood on the open deck, </a:t>
            </a:r>
            <a:r>
              <a:rPr lang="en-US" sz="3200" b="1" dirty="0">
                <a:solidFill>
                  <a:srgbClr val="FF0000"/>
                </a:solidFill>
              </a:rPr>
              <a:t>and she was a small woman with a shawl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Use commas, dashes, parentheses, or a</a:t>
            </a:r>
            <a:r>
              <a:rPr lang="en-US" sz="2000" u="sng" dirty="0"/>
              <a:t> </a:t>
            </a:r>
            <a:r>
              <a:rPr lang="en-US" sz="2000" dirty="0"/>
              <a:t>colon to set off an appositive.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766</TotalTime>
  <Words>698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Appositives 1 </vt:lpstr>
      <vt:lpstr>1</vt:lpstr>
      <vt:lpstr>2</vt:lpstr>
      <vt:lpstr>4</vt:lpstr>
      <vt:lpstr>5</vt:lpstr>
      <vt:lpstr>6</vt:lpstr>
      <vt:lpstr>Use commas, dashes, parentheses, or a colon to set off an appositive. </vt:lpstr>
      <vt:lpstr>An appositive is a noun that is placed next to another noun or pronoun to rename it. Most of the time the appositive will come behind the word it is talking about; however, the appositive can start the sentence if the word it describing begins the sentence. </vt:lpstr>
      <vt:lpstr>Use commas, dashes, parentheses, or a colon to set off an appositive.</vt:lpstr>
      <vt:lpstr>Use commas, dashes, parentheses, or a colon to set off an appositive.</vt:lpstr>
      <vt:lpstr>11</vt:lpstr>
      <vt:lpstr>12</vt:lpstr>
    </vt:vector>
  </TitlesOfParts>
  <Company>PVHS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Appositives 1</dc:title>
  <dc:creator>Brockman</dc:creator>
  <cp:lastModifiedBy>ALAN BROCKMAN</cp:lastModifiedBy>
  <cp:revision>36</cp:revision>
  <dcterms:created xsi:type="dcterms:W3CDTF">2011-09-04T21:24:43Z</dcterms:created>
  <dcterms:modified xsi:type="dcterms:W3CDTF">2016-05-03T15:10:31Z</dcterms:modified>
</cp:coreProperties>
</file>