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75" r:id="rId4"/>
    <p:sldId id="258" r:id="rId5"/>
    <p:sldId id="261" r:id="rId6"/>
    <p:sldId id="262" r:id="rId7"/>
    <p:sldId id="260" r:id="rId8"/>
    <p:sldId id="264" r:id="rId9"/>
    <p:sldId id="269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38" autoAdjust="0"/>
    <p:restoredTop sz="94660"/>
  </p:normalViewPr>
  <p:slideViewPr>
    <p:cSldViewPr>
      <p:cViewPr varScale="1">
        <p:scale>
          <a:sx n="77" d="100"/>
          <a:sy n="77" d="100"/>
        </p:scale>
        <p:origin x="54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9A67-9941-4165-A888-394DD243A12D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B435-B1EE-4EAE-911A-B6E0F2556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2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9A67-9941-4165-A888-394DD243A12D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B435-B1EE-4EAE-911A-B6E0F2556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9A67-9941-4165-A888-394DD243A12D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B435-B1EE-4EAE-911A-B6E0F25566C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3942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9A67-9941-4165-A888-394DD243A12D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B435-B1EE-4EAE-911A-B6E0F2556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68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9A67-9941-4165-A888-394DD243A12D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B435-B1EE-4EAE-911A-B6E0F25566C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8629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9A67-9941-4165-A888-394DD243A12D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B435-B1EE-4EAE-911A-B6E0F2556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9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9A67-9941-4165-A888-394DD243A12D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B435-B1EE-4EAE-911A-B6E0F2556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68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9A67-9941-4165-A888-394DD243A12D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B435-B1EE-4EAE-911A-B6E0F2556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39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9A67-9941-4165-A888-394DD243A12D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B435-B1EE-4EAE-911A-B6E0F2556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83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9A67-9941-4165-A888-394DD243A12D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B435-B1EE-4EAE-911A-B6E0F2556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25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9A67-9941-4165-A888-394DD243A12D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B435-B1EE-4EAE-911A-B6E0F2556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8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9A67-9941-4165-A888-394DD243A12D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B435-B1EE-4EAE-911A-B6E0F2556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5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9A67-9941-4165-A888-394DD243A12D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B435-B1EE-4EAE-911A-B6E0F2556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51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9A67-9941-4165-A888-394DD243A12D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B435-B1EE-4EAE-911A-B6E0F2556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29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9A67-9941-4165-A888-394DD243A12D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B435-B1EE-4EAE-911A-B6E0F2556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3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A9A67-9941-4165-A888-394DD243A12D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B435-B1EE-4EAE-911A-B6E0F2556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8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A9A67-9941-4165-A888-394DD243A12D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C1B435-B1EE-4EAE-911A-B6E0F2556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9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Semicolon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04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31F1E-99C7-42D9-A807-756DF8E95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76200"/>
            <a:ext cx="6347713" cy="152400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0FE46-D323-4B5E-832C-241588DE6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457200"/>
            <a:ext cx="6347714" cy="5584163"/>
          </a:xfrm>
        </p:spPr>
        <p:txBody>
          <a:bodyPr/>
          <a:lstStyle/>
          <a:p>
            <a:r>
              <a:rPr lang="en-US" sz="3200" dirty="0"/>
              <a:t>Which sentence is more brisk and forceful?</a:t>
            </a:r>
          </a:p>
          <a:p>
            <a:endParaRPr lang="en-US" sz="3200" dirty="0"/>
          </a:p>
          <a:p>
            <a:r>
              <a:rPr lang="en-US" sz="3200" dirty="0"/>
              <a:t>B. You can sell your home; you can’t sell rent receipts.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B.  The brakes failed; the car crashed into the truck.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621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6FA78-5E63-4195-849D-5D9029E62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2400"/>
            <a:ext cx="6347713" cy="76200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94144-33E9-4905-87E8-EE5685268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457200"/>
            <a:ext cx="6347714" cy="5584163"/>
          </a:xfrm>
        </p:spPr>
        <p:txBody>
          <a:bodyPr/>
          <a:lstStyle/>
          <a:p>
            <a:r>
              <a:rPr lang="en-US" sz="3200" dirty="0"/>
              <a:t>In which sentenced would the use of a semicolon reinforce the excitement of the action?</a:t>
            </a:r>
          </a:p>
          <a:p>
            <a:r>
              <a:rPr lang="en-US" sz="3200" dirty="0"/>
              <a:t>A. The strike was called, and five thousand men laid down their tools.</a:t>
            </a:r>
          </a:p>
          <a:p>
            <a:r>
              <a:rPr lang="en-US" sz="3200" dirty="0"/>
              <a:t>B. The game was very slow, and many fans left the stadium.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237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42A79-6FDE-440D-B99B-BD9D95815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2400"/>
            <a:ext cx="6347713" cy="152400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4C824-6048-4E8B-AA11-AFE138F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457200"/>
            <a:ext cx="6347714" cy="5584163"/>
          </a:xfrm>
        </p:spPr>
        <p:txBody>
          <a:bodyPr/>
          <a:lstStyle/>
          <a:p>
            <a:r>
              <a:rPr lang="en-US" sz="3200" dirty="0"/>
              <a:t>In which sentenced would the use of a semicolon reinforce the excitement of the action?</a:t>
            </a:r>
          </a:p>
          <a:p>
            <a:r>
              <a:rPr lang="en-US" sz="3200" dirty="0"/>
              <a:t>A</a:t>
            </a:r>
            <a:r>
              <a:rPr lang="en-US" sz="3200" b="1" dirty="0"/>
              <a:t>. </a:t>
            </a:r>
            <a:r>
              <a:rPr lang="en-US" sz="3200" dirty="0"/>
              <a:t>The strike was called, and five thousand men laid down their tools.</a:t>
            </a:r>
          </a:p>
          <a:p>
            <a:endParaRPr lang="en-US" sz="3200" b="1" dirty="0"/>
          </a:p>
          <a:p>
            <a:r>
              <a:rPr lang="en-US" sz="3200" b="1" dirty="0">
                <a:solidFill>
                  <a:srgbClr val="7030A0"/>
                </a:solidFill>
              </a:rPr>
              <a:t>B. The strike was called; five thousand men laid down their tools.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619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47F21-B344-4C18-BADD-C85D72D4D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0"/>
            <a:ext cx="6347713" cy="228600"/>
          </a:xfrm>
        </p:spPr>
        <p:txBody>
          <a:bodyPr>
            <a:normAutofit/>
          </a:bodyPr>
          <a:lstStyle/>
          <a:p>
            <a:r>
              <a:rPr lang="en-US" sz="800" dirty="0"/>
              <a:t>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88316-B77D-41EB-8753-7D2C0E020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28600"/>
            <a:ext cx="6347714" cy="5812763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Which sentences are correctly punctuated?</a:t>
            </a:r>
          </a:p>
          <a:p>
            <a:r>
              <a:rPr lang="en-US" sz="3200" dirty="0"/>
              <a:t>A.  Bob shook the branches the apples came tumbling down.</a:t>
            </a:r>
          </a:p>
          <a:p>
            <a:r>
              <a:rPr lang="en-US" sz="3200" dirty="0"/>
              <a:t>B. Bob shook the branches and the apples came tumbling down.</a:t>
            </a:r>
          </a:p>
          <a:p>
            <a:r>
              <a:rPr lang="en-US" sz="3200" dirty="0"/>
              <a:t>C. Bob shook the branches; the apples came tumbling down.</a:t>
            </a:r>
          </a:p>
          <a:p>
            <a:r>
              <a:rPr lang="en-US" sz="3200" dirty="0"/>
              <a:t>D. Bob shook the branches, the apples came tumbling down.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713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A44AB-3C1D-4CA1-96E6-63807F88B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2400"/>
            <a:ext cx="6347713" cy="228600"/>
          </a:xfrm>
        </p:spPr>
        <p:txBody>
          <a:bodyPr>
            <a:normAutofit/>
          </a:bodyPr>
          <a:lstStyle/>
          <a:p>
            <a:r>
              <a:rPr lang="en-US" sz="800" dirty="0"/>
              <a:t>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B3463-8A48-4051-8E40-89D0FF0AC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533400"/>
            <a:ext cx="6347714" cy="5507963"/>
          </a:xfrm>
        </p:spPr>
        <p:txBody>
          <a:bodyPr/>
          <a:lstStyle/>
          <a:p>
            <a:r>
              <a:rPr lang="en-US" sz="3200" dirty="0"/>
              <a:t>Which sentences are correctly punctuated?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C. Bob shook the branches; the apples came tumbling down.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801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6096000"/>
          </a:xfrm>
        </p:spPr>
        <p:txBody>
          <a:bodyPr>
            <a:normAutofit/>
          </a:bodyPr>
          <a:lstStyle/>
          <a:p>
            <a:r>
              <a:rPr lang="en-US" sz="3200" dirty="0"/>
              <a:t>Two similar or related sentence that are </a:t>
            </a:r>
            <a:r>
              <a:rPr lang="en-US" sz="3200" b="1" dirty="0">
                <a:solidFill>
                  <a:srgbClr val="FF0000"/>
                </a:solidFill>
              </a:rPr>
              <a:t>equal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in importance </a:t>
            </a:r>
            <a:r>
              <a:rPr lang="en-US" sz="3200" dirty="0"/>
              <a:t>can be combined using a semicolon </a:t>
            </a:r>
            <a:r>
              <a:rPr lang="en-US" sz="3200" dirty="0">
                <a:solidFill>
                  <a:srgbClr val="FF0000"/>
                </a:solidFill>
              </a:rPr>
              <a:t>(;)</a:t>
            </a:r>
            <a:r>
              <a:rPr lang="en-US" sz="3200" dirty="0"/>
              <a:t>. </a:t>
            </a:r>
          </a:p>
          <a:p>
            <a:r>
              <a:rPr lang="en-US" sz="3200" dirty="0"/>
              <a:t>The ceiling was low</a:t>
            </a:r>
            <a:r>
              <a:rPr lang="en-US" sz="3200" b="1" dirty="0">
                <a:solidFill>
                  <a:srgbClr val="FF0000"/>
                </a:solidFill>
              </a:rPr>
              <a:t>, and </a:t>
            </a:r>
            <a:r>
              <a:rPr lang="en-US" sz="3200" dirty="0"/>
              <a:t>all planes were grounded.</a:t>
            </a:r>
          </a:p>
          <a:p>
            <a:r>
              <a:rPr lang="en-US" sz="3200" dirty="0"/>
              <a:t>The ceiling was low</a:t>
            </a:r>
            <a:r>
              <a:rPr lang="en-US" sz="3200" dirty="0">
                <a:solidFill>
                  <a:srgbClr val="FF0000"/>
                </a:solidFill>
              </a:rPr>
              <a:t>;</a:t>
            </a:r>
            <a:r>
              <a:rPr lang="en-US" sz="3200" dirty="0"/>
              <a:t> </a:t>
            </a:r>
            <a:r>
              <a:rPr lang="en-US" sz="3200" b="1" dirty="0"/>
              <a:t>a</a:t>
            </a:r>
            <a:r>
              <a:rPr lang="en-US" sz="3200" dirty="0"/>
              <a:t>ll planes were grounded.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777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6DBCB-D8B4-41B3-AFBC-3113248C1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0"/>
            <a:ext cx="6347713" cy="228600"/>
          </a:xfrm>
        </p:spPr>
        <p:txBody>
          <a:bodyPr>
            <a:normAutofit/>
          </a:bodyPr>
          <a:lstStyle/>
          <a:p>
            <a:r>
              <a:rPr lang="en-US" sz="800" dirty="0"/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2CACE-A050-405B-AB94-20EBD4275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28600"/>
            <a:ext cx="6934201" cy="6400800"/>
          </a:xfrm>
        </p:spPr>
        <p:txBody>
          <a:bodyPr>
            <a:normAutofit/>
          </a:bodyPr>
          <a:lstStyle/>
          <a:p>
            <a:r>
              <a:rPr lang="en-US" sz="3200" dirty="0"/>
              <a:t>Two sentences </a:t>
            </a:r>
            <a:r>
              <a:rPr lang="en-US" sz="3200" b="1" dirty="0">
                <a:solidFill>
                  <a:srgbClr val="FF0000"/>
                </a:solidFill>
              </a:rPr>
              <a:t>having related content </a:t>
            </a:r>
            <a:r>
              <a:rPr lang="en-US" sz="3200" dirty="0"/>
              <a:t>are written as one, with a semicolon. </a:t>
            </a:r>
          </a:p>
          <a:p>
            <a:r>
              <a:rPr lang="en-US" sz="2800" dirty="0"/>
              <a:t>Paul Robeson was an excellent singer and actor; he was also a talented football player.</a:t>
            </a:r>
          </a:p>
          <a:p>
            <a:r>
              <a:rPr lang="en-US" sz="2800" dirty="0"/>
              <a:t>Robeson appeared in many plays and musicals; for example, he starred in </a:t>
            </a:r>
            <a:r>
              <a:rPr lang="en-US" sz="2800" i="1" dirty="0"/>
              <a:t>Othello</a:t>
            </a:r>
            <a:r>
              <a:rPr lang="en-US" sz="2800" dirty="0"/>
              <a:t> and </a:t>
            </a:r>
            <a:r>
              <a:rPr lang="en-US" sz="2800" i="1" dirty="0"/>
              <a:t>Porgy</a:t>
            </a:r>
            <a:r>
              <a:rPr lang="en-US" sz="2800" dirty="0"/>
              <a:t> and </a:t>
            </a:r>
            <a:r>
              <a:rPr lang="en-US" sz="2800" i="1" dirty="0"/>
              <a:t>Bess</a:t>
            </a:r>
            <a:r>
              <a:rPr lang="en-US" sz="2800" dirty="0"/>
              <a:t>.</a:t>
            </a:r>
          </a:p>
          <a:p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Robeson appeared in </a:t>
            </a:r>
            <a:r>
              <a:rPr lang="en-US" altLang="en-US" sz="2800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Show Boat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in 1926; subsequently, he acted in the films</a:t>
            </a:r>
            <a:r>
              <a:rPr lang="en-US" altLang="en-US" sz="2800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Jericho 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and </a:t>
            </a:r>
            <a:r>
              <a:rPr lang="en-US" altLang="en-US" sz="2800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Song of Freedom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altLang="en-US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755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543800" cy="5592763"/>
          </a:xfrm>
        </p:spPr>
        <p:txBody>
          <a:bodyPr/>
          <a:lstStyle/>
          <a:p>
            <a:r>
              <a:rPr lang="en-US" sz="3200" dirty="0"/>
              <a:t>The committee discussed the problem</a:t>
            </a:r>
            <a:r>
              <a:rPr lang="en-US" sz="3200" b="1" dirty="0">
                <a:solidFill>
                  <a:srgbClr val="FF0000"/>
                </a:solidFill>
              </a:rPr>
              <a:t>, but </a:t>
            </a:r>
            <a:r>
              <a:rPr lang="en-US" sz="3200" dirty="0"/>
              <a:t>they reached no conclusions.</a:t>
            </a:r>
          </a:p>
          <a:p>
            <a:endParaRPr lang="en-US" sz="3200" dirty="0"/>
          </a:p>
          <a:p>
            <a:r>
              <a:rPr lang="en-US" sz="3200" dirty="0"/>
              <a:t>The committee discussed the problem</a:t>
            </a:r>
            <a:r>
              <a:rPr lang="en-US" sz="3200" b="1" dirty="0">
                <a:solidFill>
                  <a:srgbClr val="FF0000"/>
                </a:solidFill>
              </a:rPr>
              <a:t>;</a:t>
            </a:r>
            <a:r>
              <a:rPr lang="en-US" sz="3200" dirty="0"/>
              <a:t> </a:t>
            </a:r>
            <a:r>
              <a:rPr lang="en-US" sz="3200" b="1" dirty="0"/>
              <a:t>t</a:t>
            </a:r>
            <a:r>
              <a:rPr lang="en-US" sz="3200" dirty="0"/>
              <a:t>hey reached no conclusions.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314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52400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467600" cy="624840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When might we use a semicolon in preference to a conjunction? If there are too many </a:t>
            </a:r>
            <a:r>
              <a:rPr lang="en-US" sz="3200" b="1" i="1" u="sng" dirty="0">
                <a:solidFill>
                  <a:srgbClr val="00B050"/>
                </a:solidFill>
              </a:rPr>
              <a:t>and’s</a:t>
            </a:r>
            <a:r>
              <a:rPr lang="en-US" sz="3200" dirty="0"/>
              <a:t> in a sentence, we may get rid of one by substituting a </a:t>
            </a:r>
            <a:r>
              <a:rPr lang="en-US" sz="3200" b="1" dirty="0">
                <a:solidFill>
                  <a:srgbClr val="FF0000"/>
                </a:solidFill>
              </a:rPr>
              <a:t>semicolon</a:t>
            </a:r>
            <a:r>
              <a:rPr lang="en-US" sz="3200" b="1" dirty="0"/>
              <a:t>.</a:t>
            </a:r>
          </a:p>
          <a:p>
            <a:r>
              <a:rPr lang="en-US" sz="3200" dirty="0"/>
              <a:t>The patient asked for steak</a:t>
            </a:r>
            <a:r>
              <a:rPr lang="en-US" sz="3200" b="1" dirty="0"/>
              <a:t> </a:t>
            </a:r>
            <a:r>
              <a:rPr lang="en-US" sz="3200" b="1" u="sng" dirty="0">
                <a:solidFill>
                  <a:srgbClr val="00B050"/>
                </a:solidFill>
              </a:rPr>
              <a:t>and</a:t>
            </a:r>
            <a:r>
              <a:rPr lang="en-US" sz="3200" b="1" dirty="0"/>
              <a:t> </a:t>
            </a:r>
            <a:r>
              <a:rPr lang="en-US" sz="3200" dirty="0"/>
              <a:t>potatoes,</a:t>
            </a:r>
            <a:r>
              <a:rPr lang="en-US" sz="3200" b="1" dirty="0"/>
              <a:t> </a:t>
            </a:r>
            <a:r>
              <a:rPr lang="en-US" sz="3200" b="1" u="sng" dirty="0">
                <a:solidFill>
                  <a:srgbClr val="00B050"/>
                </a:solidFill>
              </a:rPr>
              <a:t>and</a:t>
            </a:r>
            <a:r>
              <a:rPr lang="en-US" sz="3200" b="1" dirty="0"/>
              <a:t> </a:t>
            </a:r>
            <a:r>
              <a:rPr lang="en-US" sz="3200" dirty="0"/>
              <a:t>the doctors </a:t>
            </a:r>
            <a:r>
              <a:rPr lang="en-US" sz="3200" b="1" u="sng" dirty="0">
                <a:solidFill>
                  <a:srgbClr val="00B050"/>
                </a:solidFill>
              </a:rPr>
              <a:t>and</a:t>
            </a:r>
            <a:r>
              <a:rPr lang="en-US" sz="3200" dirty="0"/>
              <a:t> nurses were astonished.</a:t>
            </a:r>
          </a:p>
          <a:p>
            <a:endParaRPr lang="en-US" sz="3200" dirty="0"/>
          </a:p>
          <a:p>
            <a:r>
              <a:rPr lang="en-US" sz="3200" dirty="0"/>
              <a:t>The patient asked for steak</a:t>
            </a:r>
            <a:r>
              <a:rPr lang="en-US" sz="3200" b="1" dirty="0"/>
              <a:t> </a:t>
            </a:r>
            <a:r>
              <a:rPr lang="en-US" sz="3200" b="1" u="sng" dirty="0">
                <a:solidFill>
                  <a:srgbClr val="00B050"/>
                </a:solidFill>
              </a:rPr>
              <a:t>and</a:t>
            </a:r>
            <a:r>
              <a:rPr lang="en-US" sz="3200" b="1" dirty="0"/>
              <a:t> </a:t>
            </a:r>
            <a:r>
              <a:rPr lang="en-US" sz="3200" dirty="0"/>
              <a:t>potatoes</a:t>
            </a:r>
            <a:r>
              <a:rPr lang="en-US" sz="3200" dirty="0">
                <a:solidFill>
                  <a:srgbClr val="FF0000"/>
                </a:solidFill>
              </a:rPr>
              <a:t>;</a:t>
            </a:r>
            <a:r>
              <a:rPr lang="en-US" sz="3200" dirty="0"/>
              <a:t> </a:t>
            </a:r>
            <a:r>
              <a:rPr lang="en-US" sz="3200" b="1" dirty="0"/>
              <a:t>t</a:t>
            </a:r>
            <a:r>
              <a:rPr lang="en-US" sz="3200" dirty="0"/>
              <a:t>he doctors </a:t>
            </a:r>
            <a:r>
              <a:rPr lang="en-US" sz="3200" b="1" u="sng" dirty="0">
                <a:solidFill>
                  <a:srgbClr val="00B050"/>
                </a:solidFill>
              </a:rPr>
              <a:t>and</a:t>
            </a:r>
            <a:r>
              <a:rPr lang="en-US" sz="3200" dirty="0"/>
              <a:t> nurses were astonished.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162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772400" cy="5592763"/>
          </a:xfrm>
        </p:spPr>
        <p:txBody>
          <a:bodyPr/>
          <a:lstStyle/>
          <a:p>
            <a:r>
              <a:rPr lang="en-US" sz="3200" dirty="0"/>
              <a:t>The weather was hot </a:t>
            </a:r>
            <a:r>
              <a:rPr lang="en-US" sz="3200" dirty="0">
                <a:solidFill>
                  <a:srgbClr val="00B050"/>
                </a:solidFill>
              </a:rPr>
              <a:t>and</a:t>
            </a:r>
            <a:r>
              <a:rPr lang="en-US" sz="3200" dirty="0"/>
              <a:t> sticky, </a:t>
            </a:r>
            <a:r>
              <a:rPr lang="en-US" sz="3200" dirty="0">
                <a:solidFill>
                  <a:srgbClr val="00B050"/>
                </a:solidFill>
              </a:rPr>
              <a:t>and</a:t>
            </a:r>
            <a:r>
              <a:rPr lang="en-US" sz="3200" dirty="0"/>
              <a:t> the boys </a:t>
            </a:r>
            <a:r>
              <a:rPr lang="en-US" sz="3200" dirty="0">
                <a:solidFill>
                  <a:srgbClr val="00B050"/>
                </a:solidFill>
              </a:rPr>
              <a:t>and</a:t>
            </a:r>
            <a:r>
              <a:rPr lang="en-US" sz="3200" dirty="0"/>
              <a:t> girls were listless.</a:t>
            </a:r>
          </a:p>
          <a:p>
            <a:endParaRPr lang="en-US" sz="3200" dirty="0"/>
          </a:p>
          <a:p>
            <a:r>
              <a:rPr lang="en-US" sz="3200" dirty="0"/>
              <a:t>The weather was hot and sticky</a:t>
            </a:r>
            <a:r>
              <a:rPr lang="en-US" sz="3200" b="1" dirty="0">
                <a:solidFill>
                  <a:srgbClr val="FF0000"/>
                </a:solidFill>
              </a:rPr>
              <a:t>;</a:t>
            </a:r>
            <a:r>
              <a:rPr lang="en-US" sz="3200" dirty="0"/>
              <a:t> </a:t>
            </a:r>
            <a:r>
              <a:rPr lang="en-US" sz="3200" b="1" dirty="0"/>
              <a:t>t</a:t>
            </a:r>
            <a:r>
              <a:rPr lang="en-US" sz="3200" dirty="0"/>
              <a:t>he boys and girls were listless.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87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315200" cy="5668963"/>
          </a:xfrm>
        </p:spPr>
        <p:txBody>
          <a:bodyPr/>
          <a:lstStyle/>
          <a:p>
            <a:r>
              <a:rPr lang="en-US" sz="3200" dirty="0"/>
              <a:t>The gold </a:t>
            </a:r>
            <a:r>
              <a:rPr lang="en-US" sz="3200" b="1" dirty="0">
                <a:solidFill>
                  <a:srgbClr val="00B050"/>
                </a:solidFill>
              </a:rPr>
              <a:t>and</a:t>
            </a:r>
            <a:r>
              <a:rPr lang="en-US" sz="3200" dirty="0"/>
              <a:t> the silver finally gave out, </a:t>
            </a:r>
            <a:r>
              <a:rPr lang="en-US" sz="3200" b="1" dirty="0">
                <a:solidFill>
                  <a:srgbClr val="00B050"/>
                </a:solidFill>
              </a:rPr>
              <a:t>and</a:t>
            </a:r>
            <a:r>
              <a:rPr lang="en-US" sz="3200" dirty="0"/>
              <a:t> many miners settled down </a:t>
            </a:r>
            <a:r>
              <a:rPr lang="en-US" sz="3200" b="1" dirty="0">
                <a:solidFill>
                  <a:srgbClr val="00B050"/>
                </a:solidFill>
              </a:rPr>
              <a:t>and</a:t>
            </a:r>
            <a:r>
              <a:rPr lang="en-US" sz="3200" dirty="0"/>
              <a:t> became farmers.</a:t>
            </a:r>
          </a:p>
          <a:p>
            <a:endParaRPr lang="en-US" sz="3200" dirty="0"/>
          </a:p>
          <a:p>
            <a:r>
              <a:rPr lang="en-US" sz="3200" dirty="0"/>
              <a:t>The gold </a:t>
            </a:r>
            <a:r>
              <a:rPr lang="en-US" sz="3200" b="1" dirty="0">
                <a:solidFill>
                  <a:srgbClr val="00B050"/>
                </a:solidFill>
              </a:rPr>
              <a:t>and</a:t>
            </a:r>
            <a:r>
              <a:rPr lang="en-US" sz="3200" dirty="0"/>
              <a:t> the silver finally gave out</a:t>
            </a:r>
            <a:r>
              <a:rPr lang="en-US" sz="3200" dirty="0">
                <a:solidFill>
                  <a:srgbClr val="FF0000"/>
                </a:solidFill>
              </a:rPr>
              <a:t>;</a:t>
            </a:r>
            <a:r>
              <a:rPr lang="en-US" sz="3200" dirty="0"/>
              <a:t> </a:t>
            </a:r>
            <a:r>
              <a:rPr lang="en-US" sz="3200" b="1" dirty="0"/>
              <a:t>m</a:t>
            </a:r>
            <a:r>
              <a:rPr lang="en-US" sz="3200" dirty="0"/>
              <a:t>any miners settled down </a:t>
            </a:r>
            <a:r>
              <a:rPr lang="en-US" sz="3200" b="1" dirty="0">
                <a:solidFill>
                  <a:srgbClr val="00B050"/>
                </a:solidFill>
              </a:rPr>
              <a:t>and</a:t>
            </a:r>
            <a:r>
              <a:rPr lang="en-US" sz="3200" dirty="0"/>
              <a:t> became farmers.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16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8600"/>
          </a:xfrm>
        </p:spPr>
        <p:txBody>
          <a:bodyPr>
            <a:normAutofit/>
          </a:bodyPr>
          <a:lstStyle/>
          <a:p>
            <a:r>
              <a:rPr lang="en-US" sz="800" dirty="0"/>
              <a:t>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010400" cy="5668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   </a:t>
            </a:r>
            <a:r>
              <a:rPr lang="en-US" sz="3200" dirty="0"/>
              <a:t>If you have a good ear for the sound of sentences, you have noticed that a semicolon produces a quicker, brisker rhythm than a conjunction.</a:t>
            </a:r>
          </a:p>
          <a:p>
            <a:pPr marL="0" indent="0">
              <a:buNone/>
            </a:pPr>
            <a:r>
              <a:rPr lang="en-US" sz="3200" dirty="0"/>
              <a:t> You need your church</a:t>
            </a:r>
            <a:r>
              <a:rPr lang="en-US" sz="3200" b="1" u="sng" dirty="0">
                <a:solidFill>
                  <a:srgbClr val="00B050"/>
                </a:solidFill>
              </a:rPr>
              <a:t>, and </a:t>
            </a:r>
            <a:r>
              <a:rPr lang="en-US" sz="3200" dirty="0"/>
              <a:t>your church needs you.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  You need your church</a:t>
            </a:r>
            <a:r>
              <a:rPr lang="en-US" sz="3200" b="1" dirty="0">
                <a:solidFill>
                  <a:srgbClr val="FF0000"/>
                </a:solidFill>
              </a:rPr>
              <a:t>;</a:t>
            </a:r>
            <a:r>
              <a:rPr lang="en-US" sz="3200" dirty="0"/>
              <a:t> </a:t>
            </a:r>
            <a:r>
              <a:rPr lang="en-US" sz="3200" b="1" dirty="0"/>
              <a:t>y</a:t>
            </a:r>
            <a:r>
              <a:rPr lang="en-US" sz="3200" dirty="0"/>
              <a:t>our church needs you.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379502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F09C1-321B-4008-9363-EC51929B3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0"/>
            <a:ext cx="6347713" cy="228600"/>
          </a:xfrm>
        </p:spPr>
        <p:txBody>
          <a:bodyPr>
            <a:normAutofit/>
          </a:bodyPr>
          <a:lstStyle/>
          <a:p>
            <a:r>
              <a:rPr lang="en-US" sz="800" dirty="0"/>
              <a:t>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DB34F-5BBC-4000-8818-82C5D7D8B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381000"/>
            <a:ext cx="6347714" cy="6172200"/>
          </a:xfrm>
        </p:spPr>
        <p:txBody>
          <a:bodyPr>
            <a:normAutofit/>
          </a:bodyPr>
          <a:lstStyle/>
          <a:p>
            <a:r>
              <a:rPr lang="en-US" sz="3200" dirty="0"/>
              <a:t>Which sentence is more brisk and forceful?</a:t>
            </a:r>
          </a:p>
          <a:p>
            <a:r>
              <a:rPr lang="en-US" sz="3200" dirty="0"/>
              <a:t>A. You can sell your home, but you can’t sell rent receipts.</a:t>
            </a:r>
          </a:p>
          <a:p>
            <a:r>
              <a:rPr lang="en-US" sz="3200" dirty="0"/>
              <a:t>B. You can sell your home; you can’t sell rent receipts.</a:t>
            </a:r>
          </a:p>
          <a:p>
            <a:r>
              <a:rPr lang="en-US" sz="3200" dirty="0"/>
              <a:t>A. Clyde sat right in front of me, and we soon become close friends.</a:t>
            </a:r>
          </a:p>
          <a:p>
            <a:r>
              <a:rPr lang="en-US" sz="3200" dirty="0"/>
              <a:t>B.  The brakes failed; the car crashed into the truck.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4553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292</TotalTime>
  <Words>601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Trebuchet MS</vt:lpstr>
      <vt:lpstr>Wingdings 3</vt:lpstr>
      <vt:lpstr>Facet</vt:lpstr>
      <vt:lpstr>Semicolon 1</vt:lpstr>
      <vt:lpstr>2</vt:lpstr>
      <vt:lpstr>3</vt:lpstr>
      <vt:lpstr>3</vt:lpstr>
      <vt:lpstr>6</vt:lpstr>
      <vt:lpstr>7</vt:lpstr>
      <vt:lpstr>5</vt:lpstr>
      <vt:lpstr>9</vt:lpstr>
      <vt:lpstr>8</vt:lpstr>
      <vt:lpstr>9</vt:lpstr>
      <vt:lpstr>10</vt:lpstr>
      <vt:lpstr>11</vt:lpstr>
      <vt:lpstr>12</vt:lpstr>
      <vt:lpstr>13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</dc:creator>
  <cp:lastModifiedBy>ALAN BROCKMAN</cp:lastModifiedBy>
  <cp:revision>16</cp:revision>
  <dcterms:created xsi:type="dcterms:W3CDTF">2012-01-18T13:31:29Z</dcterms:created>
  <dcterms:modified xsi:type="dcterms:W3CDTF">2017-07-18T17:39:00Z</dcterms:modified>
</cp:coreProperties>
</file>