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2" autoAdjust="0"/>
    <p:restoredTop sz="94660"/>
  </p:normalViewPr>
  <p:slideViewPr>
    <p:cSldViewPr>
      <p:cViewPr varScale="1">
        <p:scale>
          <a:sx n="79" d="100"/>
          <a:sy n="79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67D7D2-5098-48C0-810A-2AA9765B3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CDA231-DB58-48E0-B004-03A765614CDB}" type="datetimeFigureOut">
              <a:rPr lang="en-US" smtClean="0"/>
              <a:t>8/3/2016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981199"/>
          </a:xfrm>
        </p:spPr>
        <p:txBody>
          <a:bodyPr/>
          <a:lstStyle/>
          <a:p>
            <a:pPr algn="ctr"/>
            <a:r>
              <a:rPr lang="en-US" sz="4400" b="1" dirty="0"/>
              <a:t>CONTROLLING IDEA SENTENCE</a:t>
            </a:r>
            <a:r>
              <a:rPr lang="en-US" sz="4400" dirty="0"/>
              <a:t>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61760" cy="1219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CONTROLLING IDEA SENTENCE</a:t>
            </a:r>
            <a:r>
              <a:rPr lang="en-US" dirty="0"/>
              <a:t> (topic sentence, thesis sentence, and framing sentence) states the main idea of a paragraph.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4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b="1" u="sng" dirty="0"/>
              <a:t>CONTROLLING IDEA SENTENCE</a:t>
            </a:r>
            <a:r>
              <a:rPr lang="en-US" sz="2400" dirty="0"/>
              <a:t> (topic sentence, thesis sentence, and framing sentence) states the main idea of a paragraph. Other sentences in the paragraph develop or support the idea stated in the controlling idea sentence.</a:t>
            </a:r>
          </a:p>
          <a:p>
            <a:endParaRPr lang="en-US" sz="2400" dirty="0"/>
          </a:p>
          <a:p>
            <a:r>
              <a:rPr lang="en-US" sz="2400" dirty="0"/>
              <a:t>Directions: One sentence in each of the following pairs states the controlling idea, and one gives a supporting idea. Write the letter of the controlling idea sentence.</a:t>
            </a:r>
          </a:p>
          <a:p>
            <a:r>
              <a:rPr lang="en-US" sz="3200" dirty="0"/>
              <a:t>__ 1.  a. The buyer must be alert and ask 	  		pertinent questions.</a:t>
            </a:r>
          </a:p>
          <a:p>
            <a:r>
              <a:rPr lang="en-US" sz="3200" dirty="0"/>
              <a:t>	     b. Buying a first car is a scary but an 	          exhilarating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2562"/>
          </a:xfrm>
        </p:spPr>
        <p:txBody>
          <a:bodyPr/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/>
              <a:t>Directions: One sentence in each of the following pairs states the controlling idea, and one gives a supporting idea. Write the letter of the controlling idea sentence.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3200" b="1" dirty="0"/>
              <a:t>B</a:t>
            </a:r>
            <a:r>
              <a:rPr lang="en-US" sz="3200" dirty="0"/>
              <a:t>_ 1.  a. The buyer must be alert and ask 	  		pertinent questions.</a:t>
            </a:r>
          </a:p>
          <a:p>
            <a:r>
              <a:rPr lang="en-US" sz="3200" dirty="0"/>
              <a:t>	</a:t>
            </a:r>
            <a:r>
              <a:rPr lang="en-US" sz="3200" b="1" dirty="0"/>
              <a:t>     b. Buying a first car is a scary but an 	          exhilarating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0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r>
              <a:rPr lang="en-US" sz="3200" dirty="0"/>
              <a:t>__2. a. Understanding the entire 	   			photographic process takes 			patience, practice, and hours in a </a:t>
            </a:r>
          </a:p>
          <a:p>
            <a:pPr marL="114300" indent="0">
              <a:buNone/>
            </a:pPr>
            <a:r>
              <a:rPr lang="en-US" sz="3200" dirty="0"/>
              <a:t>		darkroom.   </a:t>
            </a:r>
          </a:p>
          <a:p>
            <a:r>
              <a:rPr lang="en-US" sz="3200" dirty="0"/>
              <a:t>	  b. Learning to wind a roll of film onto 	 	      a reel requires practice.</a:t>
            </a:r>
          </a:p>
          <a:p>
            <a:r>
              <a:rPr lang="en-US" sz="3200" dirty="0"/>
              <a:t>__3. a.  Survival in a crisis is often a matter 	        of chance.</a:t>
            </a:r>
          </a:p>
          <a:p>
            <a:r>
              <a:rPr lang="en-US" sz="3200" dirty="0"/>
              <a:t>	b. Those who weathered the recent 	 	     hurricane prove this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9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r>
              <a:rPr lang="en-US" sz="3200" dirty="0"/>
              <a:t>A. __2. a. </a:t>
            </a:r>
            <a:r>
              <a:rPr lang="en-US" sz="3200" b="1" dirty="0"/>
              <a:t>Understanding the entire 	   			photographic process takes 			patience</a:t>
            </a:r>
            <a:r>
              <a:rPr lang="en-US" sz="3200" b="1"/>
              <a:t>, practice, </a:t>
            </a:r>
            <a:r>
              <a:rPr lang="en-US" sz="3200" b="1" dirty="0"/>
              <a:t>and hours in a </a:t>
            </a:r>
          </a:p>
          <a:p>
            <a:pPr marL="114300" indent="0">
              <a:buNone/>
            </a:pPr>
            <a:r>
              <a:rPr lang="en-US" sz="3200" b="1" dirty="0"/>
              <a:t>		darkroom.   </a:t>
            </a:r>
          </a:p>
          <a:p>
            <a:r>
              <a:rPr lang="en-US" sz="3200" dirty="0"/>
              <a:t>	         b. Learning to wind a roll of film 			 onto a reel requires practice.</a:t>
            </a:r>
          </a:p>
          <a:p>
            <a:r>
              <a:rPr lang="en-US" sz="3200" dirty="0"/>
              <a:t>A.__3. a.  </a:t>
            </a:r>
            <a:r>
              <a:rPr lang="en-US" sz="3200" b="1" dirty="0"/>
              <a:t>Survival in a crisis is often a 			  matter of chance.</a:t>
            </a:r>
          </a:p>
          <a:p>
            <a:r>
              <a:rPr lang="en-US" sz="3200" dirty="0"/>
              <a:t>	       b. Those who weathered the 				recent hurricane prove this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7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rmAutofit/>
          </a:bodyPr>
          <a:lstStyle/>
          <a:p>
            <a:r>
              <a:rPr lang="en-US" sz="3200" dirty="0"/>
              <a:t>__4.  a. After just five years of living 			  under the Articles of Confederation, 		  the states realized they needed a  new    	   document and a stronger, more   	 	    centralized form of government.</a:t>
            </a:r>
          </a:p>
          <a:p>
            <a:pPr marL="114300" indent="0">
              <a:buNone/>
            </a:pPr>
            <a:r>
              <a:rPr lang="en-US" sz="3200" dirty="0"/>
              <a:t> 		</a:t>
            </a:r>
          </a:p>
          <a:p>
            <a:r>
              <a:rPr lang="en-US" sz="3200" dirty="0"/>
              <a:t>          b. The first great democracy of the     		modern world, the United States     	         is one of the best examples of 			success achieved by studying and 		learning from earlier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1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571500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B.__4.  a. After just five years of living 				under the Articles of Confederation, 		the states realized they needed a </a:t>
            </a:r>
          </a:p>
          <a:p>
            <a:pPr marL="114300" indent="0">
              <a:buNone/>
            </a:pPr>
            <a:r>
              <a:rPr lang="en-US" sz="3200" dirty="0"/>
              <a:t>		new document and a stronger,  			more centralized form of 				government.</a:t>
            </a:r>
          </a:p>
          <a:p>
            <a:r>
              <a:rPr lang="en-US" sz="3200" b="1" dirty="0"/>
              <a:t>               b. The first great democracy of the     		modern world, the United States is 		one of the best examples of 				success achieved by studying and 			learning from earlier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24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367</TotalTime>
  <Words>201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CONTROLLING IDEA SENTENCE 2</vt:lpstr>
      <vt:lpstr>2</vt:lpstr>
      <vt:lpstr>3</vt:lpstr>
      <vt:lpstr>3</vt:lpstr>
      <vt:lpstr>4</vt:lpstr>
      <vt:lpstr>6</vt:lpstr>
      <vt:lpstr>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IDEA SENTENCE 2</dc:title>
  <dc:creator>Mr Brockman</dc:creator>
  <cp:lastModifiedBy>ALAN BROCKMAN</cp:lastModifiedBy>
  <cp:revision>9</cp:revision>
  <dcterms:created xsi:type="dcterms:W3CDTF">2015-08-14T16:46:58Z</dcterms:created>
  <dcterms:modified xsi:type="dcterms:W3CDTF">2016-08-03T20:16:52Z</dcterms:modified>
</cp:coreProperties>
</file>