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FBAAB72-0AA9-4B6E-9AB9-E7D0B0B6B4B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D8A0EF7-06D5-44A0-AFB7-C554BDBF1BF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3448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AB72-0AA9-4B6E-9AB9-E7D0B0B6B4B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0EF7-06D5-44A0-AFB7-C554BDBF1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3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AB72-0AA9-4B6E-9AB9-E7D0B0B6B4B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0EF7-06D5-44A0-AFB7-C554BDBF1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9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AB72-0AA9-4B6E-9AB9-E7D0B0B6B4B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0EF7-06D5-44A0-AFB7-C554BDBF1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74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BAAB72-0AA9-4B6E-9AB9-E7D0B0B6B4B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8A0EF7-06D5-44A0-AFB7-C554BDBF1B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36318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AB72-0AA9-4B6E-9AB9-E7D0B0B6B4B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0EF7-06D5-44A0-AFB7-C554BDBF1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6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AB72-0AA9-4B6E-9AB9-E7D0B0B6B4B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0EF7-06D5-44A0-AFB7-C554BDBF1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5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AB72-0AA9-4B6E-9AB9-E7D0B0B6B4B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0EF7-06D5-44A0-AFB7-C554BDBF1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8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AB72-0AA9-4B6E-9AB9-E7D0B0B6B4B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0EF7-06D5-44A0-AFB7-C554BDBF1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5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BAAB72-0AA9-4B6E-9AB9-E7D0B0B6B4B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8A0EF7-06D5-44A0-AFB7-C554BDBF1B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386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BAAB72-0AA9-4B6E-9AB9-E7D0B0B6B4B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8A0EF7-06D5-44A0-AFB7-C554BDBF1B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027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BFBAAB72-0AA9-4B6E-9AB9-E7D0B0B6B4BA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D8A0EF7-06D5-44A0-AFB7-C554BDBF1B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66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Items in a series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Three or more items in a series require punctuation, usually a comma. The last two items are usually connected with a coordinating conjunction, which is always preceded by a comma.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00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"/>
          </a:xfrm>
        </p:spPr>
        <p:txBody>
          <a:bodyPr>
            <a:normAutofit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sz="2400" dirty="0"/>
              <a:t>Three or more items in a series require punctuation, usually a comma. The last two items are usually connected with a coordinating conjunction, which is always preceded by a comma.</a:t>
            </a:r>
          </a:p>
          <a:p>
            <a:r>
              <a:rPr lang="en-US" sz="3200" dirty="0"/>
              <a:t>Model:</a:t>
            </a:r>
          </a:p>
          <a:p>
            <a:r>
              <a:rPr lang="en-US" sz="3200" dirty="0"/>
              <a:t>Weak Sentence:</a:t>
            </a:r>
          </a:p>
          <a:p>
            <a:r>
              <a:rPr lang="en-US" sz="3200" dirty="0"/>
              <a:t>Chip faced the enormous audience. He cleared his throat, and he passed out.</a:t>
            </a:r>
          </a:p>
          <a:p>
            <a:r>
              <a:rPr lang="en-US" sz="3200" dirty="0"/>
              <a:t>Best Sentence:</a:t>
            </a:r>
          </a:p>
          <a:p>
            <a:r>
              <a:rPr lang="en-US" sz="3200" dirty="0"/>
              <a:t>Chip</a:t>
            </a:r>
            <a:r>
              <a:rPr lang="en-US" sz="3200" b="1" dirty="0"/>
              <a:t> faced </a:t>
            </a:r>
            <a:r>
              <a:rPr lang="en-US" sz="3200" dirty="0"/>
              <a:t>the enormous audience, </a:t>
            </a:r>
            <a:r>
              <a:rPr lang="en-US" sz="3200" b="1" dirty="0"/>
              <a:t>cleared</a:t>
            </a:r>
            <a:r>
              <a:rPr lang="en-US" sz="3200" dirty="0"/>
              <a:t> his throat, and </a:t>
            </a:r>
            <a:r>
              <a:rPr lang="en-US" sz="3200" b="1" dirty="0"/>
              <a:t>passed</a:t>
            </a:r>
            <a:r>
              <a:rPr lang="en-US" sz="3200" dirty="0"/>
              <a:t> out.</a:t>
            </a:r>
          </a:p>
          <a:p>
            <a:r>
              <a:rPr lang="en-US" sz="3200" dirty="0"/>
              <a:t> Series of verbs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0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2400" dirty="0"/>
              <a:t>Three or more items in a series require punctuation, usually a comma. The last two items are usually connected with a coordinating conjunction, which is always preceded by a comma.</a:t>
            </a:r>
          </a:p>
          <a:p>
            <a:endParaRPr lang="en-US" sz="2400" dirty="0"/>
          </a:p>
          <a:p>
            <a:r>
              <a:rPr lang="en-US" sz="3200" dirty="0"/>
              <a:t>1.Elizabeth went to her room. She turned the radio on low, and she sat down to write a letter.</a:t>
            </a:r>
          </a:p>
        </p:txBody>
      </p:sp>
    </p:spTree>
    <p:extLst>
      <p:ext uri="{BB962C8B-B14F-4D97-AF65-F5344CB8AC3E}">
        <p14:creationId xmlns:p14="http://schemas.microsoft.com/office/powerpoint/2010/main" val="1633071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z="2800" dirty="0"/>
              <a:t>Three or more items in a series require punctuation, usually a comma. The last two items are usually connected with a coordinating conjunction, which is always preceded by a comma.</a:t>
            </a:r>
          </a:p>
          <a:p>
            <a:endParaRPr lang="en-US" dirty="0"/>
          </a:p>
          <a:p>
            <a:r>
              <a:rPr lang="en-US" sz="3200" dirty="0"/>
              <a:t>1. Elizabeth </a:t>
            </a:r>
            <a:r>
              <a:rPr lang="en-US" sz="3200" b="1" dirty="0"/>
              <a:t>went</a:t>
            </a:r>
            <a:r>
              <a:rPr lang="en-US" sz="3200" dirty="0"/>
              <a:t> to her room, </a:t>
            </a:r>
            <a:r>
              <a:rPr lang="en-US" sz="3200" b="1" dirty="0"/>
              <a:t>turned</a:t>
            </a:r>
            <a:r>
              <a:rPr lang="en-US" sz="3200" dirty="0"/>
              <a:t> the radio on low, and </a:t>
            </a:r>
            <a:r>
              <a:rPr lang="en-US" sz="3200" b="1" dirty="0"/>
              <a:t>sat down </a:t>
            </a:r>
            <a:r>
              <a:rPr lang="en-US" sz="3200" dirty="0"/>
              <a:t>to write a letter.</a:t>
            </a:r>
          </a:p>
        </p:txBody>
      </p:sp>
    </p:spTree>
    <p:extLst>
      <p:ext uri="{BB962C8B-B14F-4D97-AF65-F5344CB8AC3E}">
        <p14:creationId xmlns:p14="http://schemas.microsoft.com/office/powerpoint/2010/main" val="16984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/>
          </a:bodyPr>
          <a:lstStyle/>
          <a:p>
            <a:r>
              <a:rPr lang="en-US" sz="1800" dirty="0"/>
              <a:t>Three or more items in a series require punctuation, usually a comma. The last two items are usually connected with a coordinating conjunction, which is always preceded by a comma.</a:t>
            </a:r>
          </a:p>
          <a:p>
            <a:endParaRPr lang="en-US" sz="2800" dirty="0"/>
          </a:p>
          <a:p>
            <a:pPr>
              <a:buNone/>
            </a:pPr>
            <a:r>
              <a:rPr lang="en-US" sz="3200" dirty="0"/>
              <a:t>1.Frank chose the pecan pie. Hannah selected the cheesecake, and Drew selected it too, and Lisa selected it, too.</a:t>
            </a:r>
          </a:p>
          <a:p>
            <a:pPr>
              <a:buNone/>
            </a:pPr>
            <a:r>
              <a:rPr lang="en-US" sz="3200" dirty="0"/>
              <a:t>2. The play could be a phenomenal success. It could have a respectable run, or it could be a flop.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8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/>
              <a:t>1. Frank chose the pecan pie, but </a:t>
            </a:r>
            <a:r>
              <a:rPr lang="en-US" sz="3200" b="1" dirty="0"/>
              <a:t>Hannah</a:t>
            </a:r>
            <a:r>
              <a:rPr lang="en-US" sz="3200" dirty="0"/>
              <a:t>, </a:t>
            </a:r>
            <a:r>
              <a:rPr lang="en-US" sz="3200" b="1" dirty="0"/>
              <a:t>Drew</a:t>
            </a:r>
            <a:r>
              <a:rPr lang="en-US" sz="3200" dirty="0"/>
              <a:t>, and</a:t>
            </a:r>
            <a:r>
              <a:rPr lang="en-US" sz="3200" b="1" dirty="0"/>
              <a:t> Lisa </a:t>
            </a:r>
            <a:r>
              <a:rPr lang="en-US" sz="3200" dirty="0"/>
              <a:t>selected the cheesecake.</a:t>
            </a:r>
          </a:p>
          <a:p>
            <a:pPr marL="109728" indent="0"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/>
              <a:t>2. The play could be a </a:t>
            </a:r>
            <a:r>
              <a:rPr lang="en-US" sz="3200" b="1" dirty="0"/>
              <a:t>phenomenal success</a:t>
            </a:r>
            <a:r>
              <a:rPr lang="en-US" sz="3200" dirty="0"/>
              <a:t>, </a:t>
            </a:r>
            <a:r>
              <a:rPr lang="en-US" sz="3200" i="1" dirty="0"/>
              <a:t>could</a:t>
            </a:r>
            <a:r>
              <a:rPr lang="en-US" sz="3200" dirty="0"/>
              <a:t> have </a:t>
            </a:r>
            <a:r>
              <a:rPr lang="en-US" sz="3200" b="1" dirty="0"/>
              <a:t>a respectable run</a:t>
            </a:r>
            <a:r>
              <a:rPr lang="en-US" sz="3200" dirty="0"/>
              <a:t>, or</a:t>
            </a:r>
            <a:r>
              <a:rPr lang="en-US" sz="3200" i="1" dirty="0"/>
              <a:t> could </a:t>
            </a:r>
            <a:r>
              <a:rPr lang="en-US" sz="3200" dirty="0"/>
              <a:t>be</a:t>
            </a:r>
            <a:r>
              <a:rPr lang="en-US" sz="3200" b="1" dirty="0"/>
              <a:t> a flop.</a:t>
            </a:r>
          </a:p>
        </p:txBody>
      </p:sp>
    </p:spTree>
    <p:extLst>
      <p:ext uri="{BB962C8B-B14F-4D97-AF65-F5344CB8AC3E}">
        <p14:creationId xmlns:p14="http://schemas.microsoft.com/office/powerpoint/2010/main" val="2555288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096000"/>
            <a:ext cx="8183880" cy="457200"/>
          </a:xfrm>
        </p:spPr>
        <p:txBody>
          <a:bodyPr>
            <a:normAutofit/>
          </a:bodyPr>
          <a:lstStyle/>
          <a:p>
            <a:r>
              <a:rPr lang="en-US" sz="800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3200" dirty="0"/>
              <a:t>Chip</a:t>
            </a:r>
            <a:r>
              <a:rPr lang="en-US" sz="3200" b="1" dirty="0"/>
              <a:t> </a:t>
            </a:r>
            <a:r>
              <a:rPr lang="en-US" sz="3200" dirty="0"/>
              <a:t>faced</a:t>
            </a:r>
            <a:r>
              <a:rPr lang="en-US" sz="3200" b="1" dirty="0"/>
              <a:t> </a:t>
            </a:r>
            <a:r>
              <a:rPr lang="en-US" sz="3200" dirty="0"/>
              <a:t>the enormous audience cleared his throat and passed out.</a:t>
            </a:r>
          </a:p>
          <a:p>
            <a:pPr marL="514350" indent="-514350">
              <a:buFont typeface="+mj-lt"/>
              <a:buAutoNum type="alphaUcPeriod"/>
            </a:pP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Chip</a:t>
            </a:r>
            <a:r>
              <a:rPr lang="en-US" sz="3200" b="1" dirty="0"/>
              <a:t> </a:t>
            </a:r>
            <a:r>
              <a:rPr lang="en-US" sz="3200" dirty="0"/>
              <a:t>faced</a:t>
            </a:r>
            <a:r>
              <a:rPr lang="en-US" sz="3200" b="1" dirty="0"/>
              <a:t> </a:t>
            </a:r>
            <a:r>
              <a:rPr lang="en-US" sz="3200" dirty="0"/>
              <a:t>the enormous audience, cleared his throat, and passed out.</a:t>
            </a:r>
          </a:p>
          <a:p>
            <a:pPr marL="514350" indent="-514350">
              <a:buFont typeface="+mj-lt"/>
              <a:buAutoNum type="alphaUcPeriod"/>
            </a:pPr>
            <a:endParaRPr lang="en-US" sz="3200" dirty="0"/>
          </a:p>
          <a:p>
            <a:pPr marL="514350" indent="-514350">
              <a:buFont typeface="+mj-lt"/>
              <a:buAutoNum type="alphaUcPeriod"/>
            </a:pPr>
            <a:r>
              <a:rPr lang="en-US" sz="3200" dirty="0"/>
              <a:t>Chip</a:t>
            </a:r>
            <a:r>
              <a:rPr lang="en-US" sz="3200" b="1" dirty="0"/>
              <a:t> </a:t>
            </a:r>
            <a:r>
              <a:rPr lang="en-US" sz="3200" dirty="0"/>
              <a:t>faced,</a:t>
            </a:r>
            <a:r>
              <a:rPr lang="en-US" sz="3200" b="1" dirty="0"/>
              <a:t> </a:t>
            </a:r>
            <a:r>
              <a:rPr lang="en-US" sz="3200" dirty="0"/>
              <a:t>the enormous audience, cleared his throat and passed out.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0280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76200"/>
            <a:ext cx="72009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8600"/>
            <a:ext cx="7200900" cy="6096000"/>
          </a:xfrm>
        </p:spPr>
        <p:txBody>
          <a:bodyPr/>
          <a:lstStyle/>
          <a:p>
            <a:pPr lvl="0"/>
            <a:r>
              <a:rPr lang="en-US" sz="3200" b="1" u="sng" dirty="0"/>
              <a:t>Series</a:t>
            </a:r>
            <a:endParaRPr lang="en-US" sz="3200" dirty="0"/>
          </a:p>
          <a:p>
            <a:pPr lvl="0"/>
            <a:r>
              <a:rPr lang="en-US" sz="3200" b="1" dirty="0">
                <a:solidFill>
                  <a:srgbClr val="FF0000"/>
                </a:solidFill>
              </a:rPr>
              <a:t>By </a:t>
            </a:r>
            <a:r>
              <a:rPr lang="en-US" sz="3200" b="1" dirty="0"/>
              <a:t>the author’s description of </a:t>
            </a:r>
            <a:r>
              <a:rPr lang="en-US" sz="3200" b="1" dirty="0" err="1"/>
              <a:t>Kostya</a:t>
            </a:r>
            <a:r>
              <a:rPr lang="en-US" sz="3200" b="1" dirty="0"/>
              <a:t> at the beginning of the story, </a:t>
            </a:r>
            <a:r>
              <a:rPr lang="en-US" sz="3200" b="1" dirty="0">
                <a:solidFill>
                  <a:srgbClr val="FF0000"/>
                </a:solidFill>
              </a:rPr>
              <a:t>by </a:t>
            </a:r>
            <a:r>
              <a:rPr lang="en-US" sz="3200" b="1" dirty="0"/>
              <a:t>his description of the bicycle race, and </a:t>
            </a:r>
            <a:r>
              <a:rPr lang="en-US" sz="3200" b="1" dirty="0">
                <a:solidFill>
                  <a:srgbClr val="FF0000"/>
                </a:solidFill>
              </a:rPr>
              <a:t>by</a:t>
            </a:r>
            <a:r>
              <a:rPr lang="en-US" sz="3200" b="1" dirty="0"/>
              <a:t> his description of </a:t>
            </a:r>
            <a:r>
              <a:rPr lang="en-US" sz="3200" b="1" dirty="0" err="1"/>
              <a:t>Kostya’s</a:t>
            </a:r>
            <a:r>
              <a:rPr lang="en-US" sz="3200" b="1" dirty="0"/>
              <a:t> heroism later, </a:t>
            </a:r>
            <a:r>
              <a:rPr lang="en-US" sz="3200" b="1" dirty="0" err="1"/>
              <a:t>Chukovski</a:t>
            </a:r>
            <a:r>
              <a:rPr lang="en-US" sz="3200" b="1" dirty="0"/>
              <a:t> dramatizes his theme.</a:t>
            </a:r>
            <a:endParaRPr lang="en-US" sz="3200" dirty="0"/>
          </a:p>
          <a:p>
            <a:r>
              <a:rPr lang="en-US" sz="3200" dirty="0">
                <a:solidFill>
                  <a:srgbClr val="7030A0"/>
                </a:solidFill>
              </a:rPr>
              <a:t>Parallel construction</a:t>
            </a:r>
          </a:p>
        </p:txBody>
      </p:sp>
    </p:spTree>
    <p:extLst>
      <p:ext uri="{BB962C8B-B14F-4D97-AF65-F5344CB8AC3E}">
        <p14:creationId xmlns:p14="http://schemas.microsoft.com/office/powerpoint/2010/main" val="37179764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336</TotalTime>
  <Words>435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Items in a series 2</vt:lpstr>
      <vt:lpstr>3</vt:lpstr>
      <vt:lpstr>3</vt:lpstr>
      <vt:lpstr>4</vt:lpstr>
      <vt:lpstr>5</vt:lpstr>
      <vt:lpstr>6</vt:lpstr>
      <vt:lpstr>7</vt:lpstr>
      <vt:lpstr>8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Items in a series 2</dc:title>
  <dc:creator>The Teacher</dc:creator>
  <cp:lastModifiedBy>ALAN BROCKMAN</cp:lastModifiedBy>
  <cp:revision>14</cp:revision>
  <dcterms:created xsi:type="dcterms:W3CDTF">2011-11-13T19:20:10Z</dcterms:created>
  <dcterms:modified xsi:type="dcterms:W3CDTF">2016-07-20T20:43:35Z</dcterms:modified>
</cp:coreProperties>
</file>