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8" r:id="rId4"/>
    <p:sldId id="265" r:id="rId5"/>
    <p:sldId id="257" r:id="rId6"/>
    <p:sldId id="258" r:id="rId7"/>
    <p:sldId id="259" r:id="rId8"/>
    <p:sldId id="262" r:id="rId9"/>
    <p:sldId id="263" r:id="rId10"/>
    <p:sldId id="266" r:id="rId11"/>
    <p:sldId id="267" r:id="rId12"/>
    <p:sldId id="260" r:id="rId13"/>
    <p:sldId id="261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50" autoAdjust="0"/>
    <p:restoredTop sz="94660"/>
  </p:normalViewPr>
  <p:slideViewPr>
    <p:cSldViewPr>
      <p:cViewPr varScale="1">
        <p:scale>
          <a:sx n="79" d="100"/>
          <a:sy n="79" d="100"/>
        </p:scale>
        <p:origin x="5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C608-3B50-4B9C-8078-B311FAACABA7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1D-6B18-420D-8F01-1309CAAA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8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C608-3B50-4B9C-8078-B311FAACABA7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1D-6B18-420D-8F01-1309CAAA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C608-3B50-4B9C-8078-B311FAACABA7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1D-6B18-420D-8F01-1309CAAA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C608-3B50-4B9C-8078-B311FAACABA7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1D-6B18-420D-8F01-1309CAAA37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7653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C608-3B50-4B9C-8078-B311FAACABA7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1D-6B18-420D-8F01-1309CAAA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37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C608-3B50-4B9C-8078-B311FAACABA7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1D-6B18-420D-8F01-1309CAAA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95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C608-3B50-4B9C-8078-B311FAACABA7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1D-6B18-420D-8F01-1309CAAA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54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C608-3B50-4B9C-8078-B311FAACABA7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1D-6B18-420D-8F01-1309CAAA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38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C608-3B50-4B9C-8078-B311FAACABA7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1D-6B18-420D-8F01-1309CAAA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9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C608-3B50-4B9C-8078-B311FAACABA7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1D-6B18-420D-8F01-1309CAAA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6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C608-3B50-4B9C-8078-B311FAACABA7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1D-6B18-420D-8F01-1309CAAA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1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C608-3B50-4B9C-8078-B311FAACABA7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1D-6B18-420D-8F01-1309CAAA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29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C608-3B50-4B9C-8078-B311FAACABA7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1D-6B18-420D-8F01-1309CAAA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8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C608-3B50-4B9C-8078-B311FAACABA7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1D-6B18-420D-8F01-1309CAAA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3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C608-3B50-4B9C-8078-B311FAACABA7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1D-6B18-420D-8F01-1309CAAA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26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C608-3B50-4B9C-8078-B311FAACABA7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1D-6B18-420D-8F01-1309CAAA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0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C608-3B50-4B9C-8078-B311FAACABA7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761D-6B18-420D-8F01-1309CAAA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1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C608-3B50-4B9C-8078-B311FAACABA7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4761D-6B18-420D-8F01-1309CAAA3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181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Adjective clauses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Who/whom/whose</a:t>
            </a:r>
          </a:p>
          <a:p>
            <a:r>
              <a:rPr lang="en-US" dirty="0"/>
              <a:t>That</a:t>
            </a:r>
          </a:p>
          <a:p>
            <a:r>
              <a:rPr lang="en-US" dirty="0"/>
              <a:t>Which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516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r>
              <a:rPr lang="en-US" sz="800" dirty="0"/>
              <a:t>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sz="2800" dirty="0"/>
              <a:t>The adjective clause follows its antecedent—the word it is talking about.</a:t>
            </a:r>
          </a:p>
          <a:p>
            <a:endParaRPr lang="en-US" dirty="0"/>
          </a:p>
          <a:p>
            <a:r>
              <a:rPr lang="en-US" sz="3600" dirty="0"/>
              <a:t>4. </a:t>
            </a:r>
            <a:r>
              <a:rPr lang="en-US" sz="3600" b="1" dirty="0"/>
              <a:t>Their friend had told them about the old shop</a:t>
            </a:r>
            <a:r>
              <a:rPr lang="en-US" sz="3600" dirty="0"/>
              <a:t>, and they couldn’t find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361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sz="2800" dirty="0"/>
              <a:t>The adjective clause follows its antecedent—the word it is talking about.</a:t>
            </a:r>
          </a:p>
          <a:p>
            <a:endParaRPr lang="en-US" dirty="0"/>
          </a:p>
          <a:p>
            <a:r>
              <a:rPr lang="en-US" sz="3600" dirty="0"/>
              <a:t>4. They couldn’t find the old </a:t>
            </a:r>
            <a:r>
              <a:rPr lang="en-US" sz="3600" b="1" u="sng" dirty="0">
                <a:solidFill>
                  <a:srgbClr val="00B050"/>
                </a:solidFill>
              </a:rPr>
              <a:t>shop</a:t>
            </a:r>
            <a:r>
              <a:rPr lang="en-US" sz="3600" b="1" u="sng" dirty="0"/>
              <a:t> </a:t>
            </a:r>
            <a:r>
              <a:rPr lang="en-US" sz="3600" b="1" u="sng" dirty="0">
                <a:solidFill>
                  <a:srgbClr val="FFFF00"/>
                </a:solidFill>
              </a:rPr>
              <a:t>that </a:t>
            </a:r>
            <a:r>
              <a:rPr lang="en-US" sz="3600" b="1" dirty="0">
                <a:solidFill>
                  <a:srgbClr val="FFFF00"/>
                </a:solidFill>
              </a:rPr>
              <a:t>their friend had told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them about</a:t>
            </a:r>
            <a:r>
              <a:rPr lang="en-US" sz="3600" dirty="0">
                <a:solidFill>
                  <a:srgbClr val="FFFF0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288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 </a:t>
            </a:r>
            <a:r>
              <a:rPr lang="en-US" sz="3200" dirty="0"/>
              <a:t>5. </a:t>
            </a:r>
            <a:r>
              <a:rPr lang="en-US" sz="3200" b="1" dirty="0"/>
              <a:t>The shelter needed the food</a:t>
            </a:r>
            <a:r>
              <a:rPr lang="en-US" sz="3200" dirty="0"/>
              <a:t>, and Juana prepared it.</a:t>
            </a:r>
          </a:p>
          <a:p>
            <a:pPr>
              <a:buNone/>
            </a:pPr>
            <a:r>
              <a:rPr lang="en-US" sz="3200" dirty="0"/>
              <a:t> </a:t>
            </a:r>
          </a:p>
          <a:p>
            <a:pPr marL="0" indent="0">
              <a:buNone/>
            </a:pPr>
            <a:r>
              <a:rPr lang="en-US" sz="3200" dirty="0"/>
              <a:t>6. </a:t>
            </a:r>
            <a:r>
              <a:rPr lang="en-US" sz="3200" b="1" dirty="0"/>
              <a:t>The students read the directions</a:t>
            </a:r>
            <a:r>
              <a:rPr lang="en-US" sz="3200" dirty="0"/>
              <a:t>, and they assembled the model of the castle correctly.</a:t>
            </a:r>
          </a:p>
          <a:p>
            <a:pPr>
              <a:buNone/>
            </a:pPr>
            <a:r>
              <a:rPr lang="en-US" sz="3200" dirty="0"/>
              <a:t> </a:t>
            </a:r>
          </a:p>
          <a:p>
            <a:pPr marL="0" indent="0">
              <a:buNone/>
            </a:pPr>
            <a:r>
              <a:rPr lang="en-US" sz="3200" dirty="0"/>
              <a:t>7. </a:t>
            </a:r>
            <a:r>
              <a:rPr lang="en-US" sz="3200" b="1" dirty="0"/>
              <a:t>She wants to put red roses in the bouquet</a:t>
            </a:r>
            <a:r>
              <a:rPr lang="en-US" sz="3200" dirty="0"/>
              <a:t>, and the roses will add nearly ten dollars to the cost.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37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8600"/>
          </a:xfrm>
        </p:spPr>
        <p:txBody>
          <a:bodyPr>
            <a:normAutofit/>
          </a:bodyPr>
          <a:lstStyle/>
          <a:p>
            <a:r>
              <a:rPr lang="en-US" sz="800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sz="3200" dirty="0"/>
              <a:t>5. Juana prepared the </a:t>
            </a:r>
            <a:r>
              <a:rPr lang="en-US" sz="3200" b="1" u="sng" dirty="0">
                <a:solidFill>
                  <a:srgbClr val="00B050"/>
                </a:solidFill>
              </a:rPr>
              <a:t>food</a:t>
            </a:r>
            <a:r>
              <a:rPr lang="en-US" sz="3200" b="1" u="sng" dirty="0">
                <a:solidFill>
                  <a:srgbClr val="FFFF00"/>
                </a:solidFill>
              </a:rPr>
              <a:t> that </a:t>
            </a:r>
            <a:r>
              <a:rPr lang="en-US" sz="3200" b="1" dirty="0">
                <a:solidFill>
                  <a:srgbClr val="FFFF00"/>
                </a:solidFill>
              </a:rPr>
              <a:t>the shelter needed.</a:t>
            </a:r>
            <a:endParaRPr lang="en-US" sz="32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200" dirty="0"/>
              <a:t> </a:t>
            </a:r>
          </a:p>
          <a:p>
            <a:pPr marL="0" indent="0">
              <a:buNone/>
            </a:pPr>
            <a:r>
              <a:rPr lang="en-US" sz="3200" dirty="0"/>
              <a:t>6. The </a:t>
            </a:r>
            <a:r>
              <a:rPr lang="en-US" sz="3200" b="1" u="sng" dirty="0">
                <a:solidFill>
                  <a:srgbClr val="00B050"/>
                </a:solidFill>
              </a:rPr>
              <a:t>students </a:t>
            </a:r>
            <a:r>
              <a:rPr lang="en-US" sz="3200" b="1" u="sng" dirty="0">
                <a:solidFill>
                  <a:srgbClr val="FFFF00"/>
                </a:solidFill>
              </a:rPr>
              <a:t>who </a:t>
            </a:r>
            <a:r>
              <a:rPr lang="en-US" sz="3200" b="1" dirty="0">
                <a:solidFill>
                  <a:srgbClr val="FFFF00"/>
                </a:solidFill>
              </a:rPr>
              <a:t>read the directions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/>
              <a:t>assembled the model of the castle correctly.</a:t>
            </a:r>
          </a:p>
          <a:p>
            <a:pPr marL="0" indent="0">
              <a:buNone/>
            </a:pPr>
            <a:r>
              <a:rPr lang="en-US" sz="3200" dirty="0"/>
              <a:t> </a:t>
            </a:r>
          </a:p>
          <a:p>
            <a:pPr marL="0" indent="0">
              <a:buNone/>
            </a:pPr>
            <a:r>
              <a:rPr lang="en-US" sz="3200" dirty="0"/>
              <a:t>7. The red </a:t>
            </a:r>
            <a:r>
              <a:rPr lang="en-US" sz="3200" b="1" u="sng" dirty="0">
                <a:solidFill>
                  <a:srgbClr val="00B050"/>
                </a:solidFill>
              </a:rPr>
              <a:t>roses </a:t>
            </a:r>
            <a:r>
              <a:rPr lang="en-US" sz="3200" b="1" u="sng" dirty="0">
                <a:solidFill>
                  <a:srgbClr val="FFFF00"/>
                </a:solidFill>
              </a:rPr>
              <a:t>that </a:t>
            </a:r>
            <a:r>
              <a:rPr lang="en-US" sz="3200" b="1" dirty="0">
                <a:solidFill>
                  <a:srgbClr val="FFFF00"/>
                </a:solidFill>
              </a:rPr>
              <a:t>she wants to put in the bouquet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/>
              <a:t>will add nearly ten dollars to the cost.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498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1"/>
            <a:ext cx="7765321" cy="228599"/>
          </a:xfrm>
        </p:spPr>
        <p:txBody>
          <a:bodyPr>
            <a:normAutofit/>
          </a:bodyPr>
          <a:lstStyle/>
          <a:p>
            <a:r>
              <a:rPr lang="en-US" sz="800" dirty="0"/>
              <a:t>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381000"/>
            <a:ext cx="7765322" cy="5410200"/>
          </a:xfrm>
        </p:spPr>
        <p:txBody>
          <a:bodyPr/>
          <a:lstStyle/>
          <a:p>
            <a:r>
              <a:rPr lang="en-US" sz="3200" b="1" dirty="0"/>
              <a:t>A. The trip was very exciting that Matt took .</a:t>
            </a:r>
          </a:p>
          <a:p>
            <a:r>
              <a:rPr lang="en-US" sz="3200" b="1" dirty="0"/>
              <a:t>B. The trip that Matt took was very exciting.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84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1"/>
            <a:ext cx="7765321" cy="228599"/>
          </a:xfrm>
        </p:spPr>
        <p:txBody>
          <a:bodyPr>
            <a:normAutofit/>
          </a:bodyPr>
          <a:lstStyle/>
          <a:p>
            <a:r>
              <a:rPr lang="en-US" sz="800" dirty="0"/>
              <a:t>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457200"/>
            <a:ext cx="7765322" cy="5334000"/>
          </a:xfrm>
        </p:spPr>
        <p:txBody>
          <a:bodyPr/>
          <a:lstStyle/>
          <a:p>
            <a:r>
              <a:rPr lang="en-US" sz="3200" dirty="0"/>
              <a:t>A. The </a:t>
            </a:r>
            <a:r>
              <a:rPr lang="en-US" sz="3200" b="1" u="sng" dirty="0">
                <a:solidFill>
                  <a:srgbClr val="00B050"/>
                </a:solidFill>
              </a:rPr>
              <a:t>trip </a:t>
            </a:r>
            <a:r>
              <a:rPr lang="en-US" sz="3200" dirty="0"/>
              <a:t>was very exciting </a:t>
            </a:r>
            <a:r>
              <a:rPr lang="en-US" sz="3200" b="1" u="sng" dirty="0">
                <a:solidFill>
                  <a:srgbClr val="FFFF00"/>
                </a:solidFill>
              </a:rPr>
              <a:t>that </a:t>
            </a:r>
            <a:r>
              <a:rPr lang="en-US" sz="3200" b="1" dirty="0">
                <a:solidFill>
                  <a:srgbClr val="FFFF00"/>
                </a:solidFill>
              </a:rPr>
              <a:t>Matt took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/>
              <a:t>.</a:t>
            </a:r>
          </a:p>
          <a:p>
            <a:r>
              <a:rPr lang="en-US" sz="3200" dirty="0">
                <a:solidFill>
                  <a:srgbClr val="FF0000"/>
                </a:solidFill>
              </a:rPr>
              <a:t>Misplaced Modifiers</a:t>
            </a:r>
          </a:p>
          <a:p>
            <a:r>
              <a:rPr lang="en-US" sz="3200" dirty="0"/>
              <a:t>B. The </a:t>
            </a:r>
            <a:r>
              <a:rPr lang="en-US" sz="3200" b="1" u="sng" dirty="0">
                <a:solidFill>
                  <a:srgbClr val="00B050"/>
                </a:solidFill>
              </a:rPr>
              <a:t>trip </a:t>
            </a:r>
            <a:r>
              <a:rPr lang="en-US" sz="3200" b="1" u="sng" dirty="0">
                <a:solidFill>
                  <a:srgbClr val="FFFF00"/>
                </a:solidFill>
              </a:rPr>
              <a:t>that </a:t>
            </a:r>
            <a:r>
              <a:rPr lang="en-US" sz="3200" b="1" dirty="0">
                <a:solidFill>
                  <a:srgbClr val="FFFF00"/>
                </a:solidFill>
              </a:rPr>
              <a:t>Matt took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/>
              <a:t>was very exciting.</a:t>
            </a:r>
          </a:p>
          <a:p>
            <a:r>
              <a:rPr lang="en-US" sz="3200" dirty="0">
                <a:solidFill>
                  <a:srgbClr val="FF0000"/>
                </a:solidFill>
              </a:rPr>
              <a:t>Correct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810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3200" dirty="0"/>
              <a:t>Adjective clauses start with the relative pronouns:</a:t>
            </a:r>
          </a:p>
        </p:txBody>
      </p:sp>
    </p:spTree>
    <p:extLst>
      <p:ext uri="{BB962C8B-B14F-4D97-AF65-F5344CB8AC3E}">
        <p14:creationId xmlns:p14="http://schemas.microsoft.com/office/powerpoint/2010/main" val="2077271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/>
              <a:t>Who: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Whom:</a:t>
            </a:r>
          </a:p>
          <a:p>
            <a:pPr marL="0" indent="0">
              <a:buNone/>
            </a:pPr>
            <a:r>
              <a:rPr lang="en-US" sz="4000" dirty="0"/>
              <a:t> </a:t>
            </a:r>
          </a:p>
          <a:p>
            <a:r>
              <a:rPr lang="en-US" sz="4000" dirty="0"/>
              <a:t>Whose: </a:t>
            </a:r>
          </a:p>
          <a:p>
            <a:endParaRPr lang="en-US" sz="4000" dirty="0"/>
          </a:p>
          <a:p>
            <a:r>
              <a:rPr lang="en-US" sz="4000" dirty="0"/>
              <a:t>Which: 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That:</a:t>
            </a:r>
          </a:p>
        </p:txBody>
      </p:sp>
    </p:spTree>
    <p:extLst>
      <p:ext uri="{BB962C8B-B14F-4D97-AF65-F5344CB8AC3E}">
        <p14:creationId xmlns:p14="http://schemas.microsoft.com/office/powerpoint/2010/main" val="2744543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200" dirty="0"/>
              <a:t>Who: people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Whom: people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Whose: ownership, possession, belonging to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Which: animal, things 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That: universal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110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The adjective clause follows its antecedent—the word it is talking about.</a:t>
            </a:r>
          </a:p>
          <a:p>
            <a:r>
              <a:rPr lang="en-US" sz="2600" dirty="0"/>
              <a:t>The children were watching the  demonstration, </a:t>
            </a:r>
            <a:r>
              <a:rPr lang="en-US" sz="2600" b="1" dirty="0"/>
              <a:t>and the children</a:t>
            </a:r>
            <a:r>
              <a:rPr lang="en-US" sz="2600" dirty="0"/>
              <a:t> </a:t>
            </a:r>
            <a:r>
              <a:rPr lang="en-US" sz="2600" b="1" dirty="0"/>
              <a:t>were interested</a:t>
            </a:r>
            <a:r>
              <a:rPr lang="en-US" sz="2600" dirty="0"/>
              <a:t>.</a:t>
            </a:r>
          </a:p>
          <a:p>
            <a:pPr marL="457200" lvl="1" indent="0">
              <a:buNone/>
            </a:pPr>
            <a:r>
              <a:rPr lang="en-US" sz="2600" dirty="0"/>
              <a:t>	</a:t>
            </a:r>
            <a:r>
              <a:rPr lang="en-US" sz="2600" b="1" u="sng" dirty="0"/>
              <a:t>and the children</a:t>
            </a:r>
            <a:r>
              <a:rPr lang="en-US" sz="2600" u="sng" dirty="0"/>
              <a:t> </a:t>
            </a:r>
            <a:r>
              <a:rPr lang="en-US" sz="2600" dirty="0"/>
              <a:t>were interested</a:t>
            </a:r>
          </a:p>
          <a:p>
            <a:pPr marL="457200" lvl="1" indent="0">
              <a:buNone/>
            </a:pPr>
            <a:r>
              <a:rPr lang="en-US" sz="2600" dirty="0"/>
              <a:t>                    </a:t>
            </a:r>
            <a:r>
              <a:rPr lang="en-US" sz="2600" b="1" dirty="0"/>
              <a:t>who </a:t>
            </a:r>
            <a:r>
              <a:rPr lang="en-US" sz="2600" dirty="0"/>
              <a:t>is at the front of the clause</a:t>
            </a:r>
          </a:p>
          <a:p>
            <a:pPr marL="457200" lvl="1" indent="0">
              <a:buNone/>
            </a:pPr>
            <a:r>
              <a:rPr lang="en-US" sz="2600" b="1" dirty="0"/>
              <a:t>		 </a:t>
            </a:r>
            <a:r>
              <a:rPr lang="en-US" sz="2600" b="1" dirty="0">
                <a:solidFill>
                  <a:srgbClr val="FFFF00"/>
                </a:solidFill>
              </a:rPr>
              <a:t>who were interested  </a:t>
            </a:r>
            <a:r>
              <a:rPr lang="en-US" sz="2600" dirty="0"/>
              <a:t>is placed behind its 			antecedent </a:t>
            </a:r>
            <a:r>
              <a:rPr lang="en-US" sz="2600" b="1" dirty="0"/>
              <a:t>children</a:t>
            </a:r>
          </a:p>
          <a:p>
            <a:r>
              <a:rPr lang="en-US" sz="2800" dirty="0"/>
              <a:t>Model: </a:t>
            </a:r>
          </a:p>
          <a:p>
            <a:r>
              <a:rPr lang="en-US" sz="2800" dirty="0"/>
              <a:t>The </a:t>
            </a:r>
            <a:r>
              <a:rPr lang="en-US" sz="2800" b="1" u="sng" dirty="0">
                <a:solidFill>
                  <a:srgbClr val="00B050"/>
                </a:solidFill>
              </a:rPr>
              <a:t>children</a:t>
            </a:r>
            <a:r>
              <a:rPr lang="en-US" sz="2800" b="1" u="sng" dirty="0"/>
              <a:t> </a:t>
            </a:r>
            <a:r>
              <a:rPr lang="en-US" sz="2800" b="1" u="sng" dirty="0">
                <a:solidFill>
                  <a:srgbClr val="FFFF00"/>
                </a:solidFill>
              </a:rPr>
              <a:t>who </a:t>
            </a:r>
            <a:r>
              <a:rPr lang="en-US" sz="2800" b="1" dirty="0">
                <a:solidFill>
                  <a:srgbClr val="FFFF00"/>
                </a:solidFill>
              </a:rPr>
              <a:t>were interested </a:t>
            </a:r>
            <a:r>
              <a:rPr lang="en-US" sz="2800" dirty="0"/>
              <a:t>were watching the demonstration.</a:t>
            </a:r>
          </a:p>
          <a:p>
            <a:r>
              <a:rPr lang="en-US" sz="2800" dirty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82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The adjective clause follows its antecedent—the word it is talking about.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Matt took a trip</a:t>
            </a:r>
            <a:r>
              <a:rPr lang="en-US" sz="3600" dirty="0"/>
              <a:t>, and it was very exciting.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09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adjective clause follows its antecedent—the word it is talking about.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</a:t>
            </a:r>
            <a:r>
              <a:rPr lang="en-US" sz="3600" b="1" u="sng" dirty="0">
                <a:solidFill>
                  <a:srgbClr val="00B050"/>
                </a:solidFill>
              </a:rPr>
              <a:t>trip </a:t>
            </a:r>
            <a:r>
              <a:rPr lang="en-US" sz="3600" b="1" u="sng" dirty="0">
                <a:solidFill>
                  <a:srgbClr val="FFFF00"/>
                </a:solidFill>
              </a:rPr>
              <a:t>that </a:t>
            </a:r>
            <a:r>
              <a:rPr lang="en-US" sz="3600" b="1" dirty="0">
                <a:solidFill>
                  <a:srgbClr val="FFFF00"/>
                </a:solidFill>
              </a:rPr>
              <a:t>Matt took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was very exciting.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180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adjective clause follows its antecedent—the word it is talking about.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 3. </a:t>
            </a:r>
            <a:r>
              <a:rPr lang="en-US" sz="3600" b="1" dirty="0"/>
              <a:t>I fixed the stereo recently</a:t>
            </a:r>
            <a:r>
              <a:rPr lang="en-US" sz="3600" dirty="0"/>
              <a:t>, and it stopped working again.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61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adjective clause follows its antecedent—the word it is talking about.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sz="3600" dirty="0"/>
              <a:t>. The </a:t>
            </a:r>
            <a:r>
              <a:rPr lang="en-US" sz="3600" b="1" u="sng" dirty="0">
                <a:solidFill>
                  <a:srgbClr val="00B050"/>
                </a:solidFill>
              </a:rPr>
              <a:t>stereo</a:t>
            </a:r>
            <a:r>
              <a:rPr lang="en-US" sz="3600" b="1" u="sng" dirty="0"/>
              <a:t> </a:t>
            </a:r>
            <a:r>
              <a:rPr lang="en-US" sz="3600" b="1" u="sng" dirty="0">
                <a:solidFill>
                  <a:srgbClr val="FFFF00"/>
                </a:solidFill>
              </a:rPr>
              <a:t>that </a:t>
            </a:r>
            <a:r>
              <a:rPr lang="en-US" sz="3600" b="1" dirty="0">
                <a:solidFill>
                  <a:srgbClr val="FFFF00"/>
                </a:solidFill>
              </a:rPr>
              <a:t>I fixed recently</a:t>
            </a:r>
            <a:r>
              <a:rPr lang="en-US" sz="3600" dirty="0"/>
              <a:t> stopped working again.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341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416</TotalTime>
  <Words>267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Bookman Old Style</vt:lpstr>
      <vt:lpstr>Rockwell</vt:lpstr>
      <vt:lpstr>Damask</vt:lpstr>
      <vt:lpstr>Adjective clauses 2</vt:lpstr>
      <vt:lpstr>2</vt:lpstr>
      <vt:lpstr>3</vt:lpstr>
      <vt:lpstr>3</vt:lpstr>
      <vt:lpstr>2</vt:lpstr>
      <vt:lpstr>The adjective clause follows its antecedent—the word it is talking about. </vt:lpstr>
      <vt:lpstr>The adjective clause follows its antecedent—the word it is talking about.</vt:lpstr>
      <vt:lpstr>The adjective clause follows its antecedent—the word it is talking about.</vt:lpstr>
      <vt:lpstr>The adjective clause follows its antecedent—the word it is talking about.</vt:lpstr>
      <vt:lpstr>9</vt:lpstr>
      <vt:lpstr>10</vt:lpstr>
      <vt:lpstr>5</vt:lpstr>
      <vt:lpstr>6</vt:lpstr>
      <vt:lpstr>14</vt:lpstr>
      <vt:lpstr>15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 clauses 2</dc:title>
  <dc:creator>The Teacher</dc:creator>
  <cp:lastModifiedBy>ALAN BROCKMAN</cp:lastModifiedBy>
  <cp:revision>15</cp:revision>
  <dcterms:created xsi:type="dcterms:W3CDTF">2011-10-23T17:52:37Z</dcterms:created>
  <dcterms:modified xsi:type="dcterms:W3CDTF">2016-07-23T11:10:28Z</dcterms:modified>
</cp:coreProperties>
</file>