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2AF8693A-6845-470D-A29E-BAF173247A3C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FD80194F-F403-44FF-B0BE-5D35DA85F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0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693A-6845-470D-A29E-BAF173247A3C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194F-F403-44FF-B0BE-5D35DA85F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2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2AF8693A-6845-470D-A29E-BAF173247A3C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D80194F-F403-44FF-B0BE-5D35DA85F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88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2AF8693A-6845-470D-A29E-BAF173247A3C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D80194F-F403-44FF-B0BE-5D35DA85F3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7156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2AF8693A-6845-470D-A29E-BAF173247A3C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D80194F-F403-44FF-B0BE-5D35DA85F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93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693A-6845-470D-A29E-BAF173247A3C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194F-F403-44FF-B0BE-5D35DA85F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15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693A-6845-470D-A29E-BAF173247A3C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194F-F403-44FF-B0BE-5D35DA85F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26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693A-6845-470D-A29E-BAF173247A3C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194F-F403-44FF-B0BE-5D35DA85F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977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2AF8693A-6845-470D-A29E-BAF173247A3C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D80194F-F403-44FF-B0BE-5D35DA85F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3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693A-6845-470D-A29E-BAF173247A3C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194F-F403-44FF-B0BE-5D35DA85F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76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2AF8693A-6845-470D-A29E-BAF173247A3C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FD80194F-F403-44FF-B0BE-5D35DA85F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3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693A-6845-470D-A29E-BAF173247A3C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194F-F403-44FF-B0BE-5D35DA85F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9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693A-6845-470D-A29E-BAF173247A3C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194F-F403-44FF-B0BE-5D35DA85F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9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693A-6845-470D-A29E-BAF173247A3C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194F-F403-44FF-B0BE-5D35DA85F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45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693A-6845-470D-A29E-BAF173247A3C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194F-F403-44FF-B0BE-5D35DA85F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61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693A-6845-470D-A29E-BAF173247A3C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194F-F403-44FF-B0BE-5D35DA85F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3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693A-6845-470D-A29E-BAF173247A3C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194F-F403-44FF-B0BE-5D35DA85F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85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8693A-6845-470D-A29E-BAF173247A3C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0194F-F403-44FF-B0BE-5D35DA85F3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44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Gerund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l"/>
            <a:r>
              <a:rPr lang="en-US" sz="2800" dirty="0"/>
              <a:t>Difference between gerunds and gerund phrases used as the object of a preposition</a:t>
            </a:r>
          </a:p>
          <a:p>
            <a:pPr algn="l"/>
            <a:r>
              <a:rPr lang="en-US" sz="2800" dirty="0"/>
              <a:t>Participial Phrases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8600"/>
          </a:xfrm>
        </p:spPr>
        <p:txBody>
          <a:bodyPr>
            <a:normAutofit/>
          </a:bodyPr>
          <a:lstStyle/>
          <a:p>
            <a:r>
              <a:rPr lang="en-US" sz="800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>
              <a:buNone/>
            </a:pPr>
            <a:r>
              <a:rPr lang="en-US" sz="2400" dirty="0"/>
              <a:t>		</a:t>
            </a:r>
            <a:r>
              <a:rPr lang="en-US" sz="2400" u="sng" dirty="0"/>
              <a:t> Gerund phr.</a:t>
            </a:r>
            <a:endParaRPr lang="en-US" sz="2400" dirty="0"/>
          </a:p>
          <a:p>
            <a:pPr>
              <a:buNone/>
            </a:pPr>
            <a:r>
              <a:rPr lang="en-US" sz="2400" b="1" u="sng" dirty="0"/>
              <a:t>Buying the paint on sale </a:t>
            </a:r>
            <a:r>
              <a:rPr lang="en-US" sz="2400" b="1" dirty="0"/>
              <a:t>saved </a:t>
            </a:r>
            <a:r>
              <a:rPr lang="en-US" sz="2400" dirty="0"/>
              <a:t>us twenty dollars.</a:t>
            </a:r>
          </a:p>
          <a:p>
            <a:pPr>
              <a:buNone/>
            </a:pPr>
            <a:r>
              <a:rPr lang="en-US" sz="2400" dirty="0"/>
              <a:t>		Subject                       Verb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u="sng" dirty="0"/>
              <a:t> Participle phr.</a:t>
            </a:r>
            <a:endParaRPr lang="en-US" sz="2400" dirty="0"/>
          </a:p>
          <a:p>
            <a:pPr>
              <a:buNone/>
            </a:pPr>
            <a:r>
              <a:rPr lang="en-US" sz="2400" u="sng" dirty="0"/>
              <a:t>Thinking it was cold,</a:t>
            </a:r>
            <a:r>
              <a:rPr lang="en-US" sz="2400" dirty="0"/>
              <a:t> </a:t>
            </a:r>
            <a:r>
              <a:rPr lang="en-US" sz="2400" b="1" dirty="0"/>
              <a:t>I picked </a:t>
            </a:r>
            <a:r>
              <a:rPr lang="en-US" sz="2400" dirty="0"/>
              <a:t>up the hot pan.</a:t>
            </a:r>
          </a:p>
          <a:p>
            <a:pPr>
              <a:buNone/>
            </a:pPr>
            <a:r>
              <a:rPr lang="en-US" sz="2400" dirty="0"/>
              <a:t>			           S     V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	</a:t>
            </a:r>
            <a:r>
              <a:rPr lang="en-US" sz="2400" u="sng" dirty="0"/>
              <a:t> Gerund Object of the prep. phr. </a:t>
            </a:r>
            <a:endParaRPr lang="en-US" sz="2400" dirty="0"/>
          </a:p>
          <a:p>
            <a:pPr>
              <a:buNone/>
            </a:pPr>
            <a:r>
              <a:rPr lang="en-US" sz="2400" u="sng" dirty="0"/>
              <a:t>Before completing her commercial course</a:t>
            </a:r>
            <a:r>
              <a:rPr lang="en-US" sz="2400" dirty="0"/>
              <a:t>, </a:t>
            </a:r>
            <a:r>
              <a:rPr lang="en-US" sz="2400" b="1" dirty="0"/>
              <a:t>Beth</a:t>
            </a:r>
            <a:r>
              <a:rPr lang="en-US" sz="2400" dirty="0"/>
              <a:t> </a:t>
            </a:r>
            <a:r>
              <a:rPr lang="en-US" sz="2400" b="1" dirty="0"/>
              <a:t>was offered </a:t>
            </a:r>
            <a:r>
              <a:rPr lang="en-US" sz="2400" dirty="0"/>
              <a:t>a good job.                                                           S          V</a:t>
            </a:r>
            <a:endParaRPr lang="en-US" sz="2400" b="1" u="sng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dirty="0"/>
              <a:t>1. Thinking the paint was dry Larry sat on the bench.</a:t>
            </a:r>
          </a:p>
          <a:p>
            <a:pPr>
              <a:buNone/>
            </a:pPr>
            <a:r>
              <a:rPr lang="en-US" sz="3000" dirty="0"/>
              <a:t>2. Collecting used aluminum cans is one way your club can earn money.</a:t>
            </a:r>
          </a:p>
          <a:p>
            <a:pPr>
              <a:buNone/>
            </a:pPr>
            <a:r>
              <a:rPr lang="en-US" sz="3000" dirty="0"/>
              <a:t>3. Reading the list of winners I hoped to see my name.</a:t>
            </a:r>
          </a:p>
          <a:p>
            <a:pPr>
              <a:buNone/>
            </a:pPr>
            <a:r>
              <a:rPr lang="en-US" sz="3000" dirty="0"/>
              <a:t>4. Looking for a place to swim we walked along the shore.</a:t>
            </a:r>
          </a:p>
          <a:p>
            <a:pPr>
              <a:buNone/>
            </a:pPr>
            <a:r>
              <a:rPr lang="en-US" sz="3000" dirty="0"/>
              <a:t>5. Cleaning around the windows to get rid of splattered paint was the last step.</a:t>
            </a:r>
          </a:p>
          <a:p>
            <a:pPr marL="514350" indent="-514350">
              <a:buNone/>
            </a:pPr>
            <a:r>
              <a:rPr lang="en-US" sz="3000" dirty="0"/>
              <a:t>6. Expecting a strike the company bought a large amount of steel.</a:t>
            </a:r>
          </a:p>
          <a:p>
            <a:pPr marL="514350" indent="-514350">
              <a:buNone/>
            </a:pPr>
            <a:r>
              <a:rPr lang="en-US" sz="3000" dirty="0"/>
              <a:t>7. Working until midnight Judy finally completed her theme.</a:t>
            </a:r>
          </a:p>
          <a:p>
            <a:pPr marL="514350" indent="-514350">
              <a:buNone/>
            </a:pPr>
            <a:r>
              <a:rPr lang="en-US" sz="3000" dirty="0"/>
              <a:t>8. Playing in the attic delighted the twins.</a:t>
            </a:r>
          </a:p>
          <a:p>
            <a:pPr marL="514350" indent="-514350">
              <a:buNone/>
            </a:pPr>
            <a:endParaRPr lang="en-US" sz="2800" dirty="0"/>
          </a:p>
          <a:p>
            <a:pPr marL="514350" indent="-514350">
              <a:buAutoNum type="arabicPeriod" startAt="6"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/>
              <a:t>1. Thinking the paint was dry, </a:t>
            </a:r>
            <a:r>
              <a:rPr lang="en-US" sz="2800" b="1" dirty="0"/>
              <a:t>Larry sat </a:t>
            </a:r>
            <a:r>
              <a:rPr lang="en-US" sz="2800" dirty="0"/>
              <a:t>on the bench.</a:t>
            </a:r>
          </a:p>
          <a:p>
            <a:pPr>
              <a:buNone/>
            </a:pPr>
            <a:r>
              <a:rPr lang="en-US" sz="2800" dirty="0"/>
              <a:t>2. </a:t>
            </a:r>
            <a:r>
              <a:rPr lang="en-US" sz="2800" b="1" dirty="0"/>
              <a:t>Collecting used aluminum cans is</a:t>
            </a:r>
            <a:r>
              <a:rPr lang="en-US" sz="2800" dirty="0"/>
              <a:t> one way your club can earn money.   </a:t>
            </a:r>
            <a:r>
              <a:rPr lang="en-US" sz="2800" b="1" dirty="0">
                <a:solidFill>
                  <a:srgbClr val="FF0000"/>
                </a:solidFill>
              </a:rPr>
              <a:t>(Correct)</a:t>
            </a:r>
          </a:p>
          <a:p>
            <a:pPr>
              <a:buNone/>
            </a:pPr>
            <a:r>
              <a:rPr lang="en-US" sz="2800" dirty="0"/>
              <a:t>3. Reading the list of winners, </a:t>
            </a:r>
            <a:r>
              <a:rPr lang="en-US" sz="2800" b="1" dirty="0"/>
              <a:t>I hoped </a:t>
            </a:r>
            <a:r>
              <a:rPr lang="en-US" sz="2800" dirty="0"/>
              <a:t>to see my name.</a:t>
            </a:r>
          </a:p>
          <a:p>
            <a:pPr>
              <a:buNone/>
            </a:pPr>
            <a:r>
              <a:rPr lang="en-US" sz="2800" dirty="0"/>
              <a:t>4. Looking for a place to swim, </a:t>
            </a:r>
            <a:r>
              <a:rPr lang="en-US" sz="2800" b="1" dirty="0"/>
              <a:t>we walked </a:t>
            </a:r>
            <a:r>
              <a:rPr lang="en-US" sz="2800" dirty="0"/>
              <a:t>along the shore.</a:t>
            </a:r>
          </a:p>
          <a:p>
            <a:pPr>
              <a:buNone/>
            </a:pPr>
            <a:r>
              <a:rPr lang="en-US" sz="2800" dirty="0"/>
              <a:t>5. </a:t>
            </a:r>
            <a:r>
              <a:rPr lang="en-US" sz="2800" b="1" dirty="0"/>
              <a:t>Cleaning around the windows to get rid of splattered paint was </a:t>
            </a:r>
            <a:r>
              <a:rPr lang="en-US" sz="2800" dirty="0"/>
              <a:t>the last step. </a:t>
            </a:r>
            <a:r>
              <a:rPr lang="en-US" sz="2800" b="1" dirty="0">
                <a:solidFill>
                  <a:srgbClr val="FF0000"/>
                </a:solidFill>
              </a:rPr>
              <a:t>(Correct)</a:t>
            </a:r>
          </a:p>
          <a:p>
            <a:pPr marL="514350" indent="-514350">
              <a:buNone/>
            </a:pPr>
            <a:r>
              <a:rPr lang="en-US" sz="2800" dirty="0"/>
              <a:t>6. Expecting a strike, the </a:t>
            </a:r>
            <a:r>
              <a:rPr lang="en-US" sz="2800" b="1" dirty="0"/>
              <a:t>company bought </a:t>
            </a:r>
            <a:r>
              <a:rPr lang="en-US" sz="2800" dirty="0"/>
              <a:t>a large amount of steel.</a:t>
            </a:r>
          </a:p>
          <a:p>
            <a:pPr marL="514350" indent="-514350">
              <a:buNone/>
            </a:pPr>
            <a:r>
              <a:rPr lang="en-US" sz="2800" dirty="0"/>
              <a:t>7. Working until midnight, </a:t>
            </a:r>
            <a:r>
              <a:rPr lang="en-US" sz="2800" b="1" dirty="0"/>
              <a:t>Judy</a:t>
            </a:r>
            <a:r>
              <a:rPr lang="en-US" sz="2800" dirty="0"/>
              <a:t> finally </a:t>
            </a:r>
            <a:r>
              <a:rPr lang="en-US" sz="2800" b="1" dirty="0"/>
              <a:t>completed</a:t>
            </a:r>
            <a:r>
              <a:rPr lang="en-US" sz="2800" dirty="0"/>
              <a:t> her theme.</a:t>
            </a:r>
          </a:p>
          <a:p>
            <a:pPr marL="514350" indent="-514350">
              <a:buNone/>
            </a:pPr>
            <a:r>
              <a:rPr lang="en-US" sz="2800" dirty="0"/>
              <a:t>8. </a:t>
            </a:r>
            <a:r>
              <a:rPr lang="en-US" sz="2800" b="1" dirty="0"/>
              <a:t>Playing in the attic delighted </a:t>
            </a:r>
            <a:r>
              <a:rPr lang="en-US" sz="2800" dirty="0"/>
              <a:t>the twins. </a:t>
            </a:r>
            <a:r>
              <a:rPr lang="en-US" sz="2800" b="1" dirty="0">
                <a:solidFill>
                  <a:srgbClr val="FF0000"/>
                </a:solidFill>
              </a:rPr>
              <a:t>(Correct)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376</TotalTime>
  <Words>250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Gerund 3</vt:lpstr>
      <vt:lpstr>2</vt:lpstr>
      <vt:lpstr>3</vt:lpstr>
      <vt:lpstr>4</vt:lpstr>
    </vt:vector>
  </TitlesOfParts>
  <Company>PVHS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Gerund 3</dc:title>
  <dc:creator>Brockman</dc:creator>
  <cp:lastModifiedBy>ALAN BROCKMAN</cp:lastModifiedBy>
  <cp:revision>16</cp:revision>
  <dcterms:created xsi:type="dcterms:W3CDTF">2011-03-20T22:48:15Z</dcterms:created>
  <dcterms:modified xsi:type="dcterms:W3CDTF">2016-07-27T11:06:44Z</dcterms:modified>
</cp:coreProperties>
</file>