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768E14-3DBE-491F-8B03-8B03472365C6}" type="datetimeFigureOut">
              <a:rPr lang="en-US" smtClean="0"/>
              <a:t>10/19/2018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5CB70A-A1D2-4CD4-BD29-34B9A5136AA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68E14-3DBE-491F-8B03-8B03472365C6}"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CB70A-A1D2-4CD4-BD29-34B9A5136A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D5CB70A-A1D2-4CD4-BD29-34B9A5136AA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68E14-3DBE-491F-8B03-8B03472365C6}"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768E14-3DBE-491F-8B03-8B03472365C6}"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D5CB70A-A1D2-4CD4-BD29-34B9A5136AA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7768E14-3DBE-491F-8B03-8B03472365C6}" type="datetimeFigureOut">
              <a:rPr lang="en-US" smtClean="0"/>
              <a:t>10/19/2018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5CB70A-A1D2-4CD4-BD29-34B9A5136AA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768E14-3DBE-491F-8B03-8B03472365C6}"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CB70A-A1D2-4CD4-BD29-34B9A5136AA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768E14-3DBE-491F-8B03-8B03472365C6}" type="datetimeFigureOut">
              <a:rPr lang="en-US" smtClean="0"/>
              <a:t>10/19/2018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D5CB70A-A1D2-4CD4-BD29-34B9A5136AA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768E14-3DBE-491F-8B03-8B03472365C6}"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D5CB70A-A1D2-4CD4-BD29-34B9A5136A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768E14-3DBE-491F-8B03-8B03472365C6}"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D5CB70A-A1D2-4CD4-BD29-34B9A5136A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D5CB70A-A1D2-4CD4-BD29-34B9A5136AA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7768E14-3DBE-491F-8B03-8B03472365C6}" type="datetimeFigureOut">
              <a:rPr lang="en-US" smtClean="0"/>
              <a:t>10/19/2018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D5CB70A-A1D2-4CD4-BD29-34B9A5136AA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768E14-3DBE-491F-8B03-8B03472365C6}" type="datetimeFigureOut">
              <a:rPr lang="en-US" smtClean="0"/>
              <a:t>10/19/2018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768E14-3DBE-491F-8B03-8B03472365C6}" type="datetimeFigureOut">
              <a:rPr lang="en-US" smtClean="0"/>
              <a:t>10/19/2018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D5CB70A-A1D2-4CD4-BD29-34B9A5136AA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a:t>b</a:t>
            </a:r>
            <a:r>
              <a:rPr lang="en-US" sz="2800" dirty="0" smtClean="0"/>
              <a:t>y Ayn Rand</a:t>
            </a:r>
            <a:endParaRPr lang="en-US" sz="2800" dirty="0"/>
          </a:p>
        </p:txBody>
      </p:sp>
      <p:sp>
        <p:nvSpPr>
          <p:cNvPr id="2" name="Title 1"/>
          <p:cNvSpPr>
            <a:spLocks noGrp="1"/>
          </p:cNvSpPr>
          <p:nvPr>
            <p:ph type="ctrTitle"/>
          </p:nvPr>
        </p:nvSpPr>
        <p:spPr/>
        <p:txBody>
          <a:bodyPr>
            <a:normAutofit/>
          </a:bodyPr>
          <a:lstStyle/>
          <a:p>
            <a:r>
              <a:rPr lang="en-US" sz="6000" i="1" dirty="0" smtClean="0"/>
              <a:t>ANTHEM</a:t>
            </a:r>
            <a:endParaRPr lang="en-US" sz="6000" i="1" dirty="0"/>
          </a:p>
        </p:txBody>
      </p:sp>
    </p:spTree>
    <p:extLst>
      <p:ext uri="{BB962C8B-B14F-4D97-AF65-F5344CB8AC3E}">
        <p14:creationId xmlns:p14="http://schemas.microsoft.com/office/powerpoint/2010/main" val="36758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normAutofit fontScale="85000" lnSpcReduction="10000"/>
          </a:bodyPr>
          <a:lstStyle/>
          <a:p>
            <a:r>
              <a:rPr lang="en-US" dirty="0"/>
              <a:t>Imagine yourself in a future where individuality has been eliminated. Every human being exists only to serve the greater collective of mankind: the "great WE." You have no say over how you live, who you spend time with, what you study, or what job you get. You can't smile or laugh without reason. Every hour of the day is scheduled, managed, and policed by society. You're never allowed to be alone. And you're never, ever allowed to use the word "I," which means that you're always stuck using the royal "we."</a:t>
            </a:r>
            <a:br>
              <a:rPr lang="en-US" dirty="0"/>
            </a:br>
            <a:r>
              <a:rPr lang="en-US" dirty="0"/>
              <a:t/>
            </a:r>
            <a:br>
              <a:rPr lang="en-US" dirty="0"/>
            </a:br>
            <a:r>
              <a:rPr lang="en-US" dirty="0"/>
              <a:t>Yes, this is the world you'll find yourself in if you read </a:t>
            </a:r>
            <a:r>
              <a:rPr lang="en-US" i="1" dirty="0"/>
              <a:t>Anthem</a:t>
            </a:r>
            <a:r>
              <a:rPr lang="en-US" dirty="0"/>
              <a:t>. Does it sound like a nightmare? It's meant to be. But the frightening thing is that, according to </a:t>
            </a:r>
            <a:r>
              <a:rPr lang="en-US" dirty="0" smtClean="0"/>
              <a:t>Ayn Rand, </a:t>
            </a:r>
            <a:r>
              <a:rPr lang="en-US" dirty="0"/>
              <a:t>we're getting closer to that world every day.</a:t>
            </a:r>
          </a:p>
        </p:txBody>
      </p:sp>
    </p:spTree>
    <p:extLst>
      <p:ext uri="{BB962C8B-B14F-4D97-AF65-F5344CB8AC3E}">
        <p14:creationId xmlns:p14="http://schemas.microsoft.com/office/powerpoint/2010/main" val="472675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Anthem</a:t>
            </a:r>
            <a:r>
              <a:rPr lang="en-US" dirty="0" smtClean="0"/>
              <a:t> by Ayn Rand</a:t>
            </a:r>
            <a:endParaRPr lang="en-US" dirty="0"/>
          </a:p>
        </p:txBody>
      </p:sp>
      <p:sp>
        <p:nvSpPr>
          <p:cNvPr id="3" name="Content Placeholder 2"/>
          <p:cNvSpPr>
            <a:spLocks noGrp="1"/>
          </p:cNvSpPr>
          <p:nvPr>
            <p:ph sz="quarter" idx="1"/>
          </p:nvPr>
        </p:nvSpPr>
        <p:spPr>
          <a:xfrm>
            <a:off x="457200" y="1447800"/>
            <a:ext cx="8229600" cy="5105400"/>
          </a:xfrm>
        </p:spPr>
        <p:txBody>
          <a:bodyPr>
            <a:normAutofit fontScale="92500" lnSpcReduction="10000"/>
          </a:bodyPr>
          <a:lstStyle/>
          <a:p>
            <a:r>
              <a:rPr lang="en-US" i="1" dirty="0"/>
              <a:t>Anthem</a:t>
            </a:r>
            <a:r>
              <a:rPr lang="en-US" dirty="0"/>
              <a:t> is a </a:t>
            </a:r>
            <a:r>
              <a:rPr lang="en-US" dirty="0" smtClean="0"/>
              <a:t>novella (shorter than a novel; longer than a short story) </a:t>
            </a:r>
          </a:p>
          <a:p>
            <a:r>
              <a:rPr lang="en-US" dirty="0" smtClean="0"/>
              <a:t>Written in 1937</a:t>
            </a:r>
          </a:p>
          <a:p>
            <a:r>
              <a:rPr lang="en-US" dirty="0" smtClean="0"/>
              <a:t>It’s a work </a:t>
            </a:r>
            <a:r>
              <a:rPr lang="en-US" dirty="0"/>
              <a:t>of dystopian literature that depicts an oppressive society you'd </a:t>
            </a:r>
            <a:r>
              <a:rPr lang="en-US" i="1" dirty="0"/>
              <a:t>never</a:t>
            </a:r>
            <a:r>
              <a:rPr lang="en-US" dirty="0"/>
              <a:t> want to live in. </a:t>
            </a:r>
            <a:endParaRPr lang="en-US" dirty="0" smtClean="0"/>
          </a:p>
          <a:p>
            <a:pPr lvl="1"/>
            <a:r>
              <a:rPr lang="en-US" dirty="0" smtClean="0"/>
              <a:t>Like the </a:t>
            </a:r>
            <a:r>
              <a:rPr lang="en-US" i="1" dirty="0" smtClean="0"/>
              <a:t>Divergent</a:t>
            </a:r>
            <a:r>
              <a:rPr lang="en-US" dirty="0" smtClean="0"/>
              <a:t> and </a:t>
            </a:r>
            <a:r>
              <a:rPr lang="en-US" i="1" dirty="0" smtClean="0"/>
              <a:t>Hunger Games</a:t>
            </a:r>
            <a:r>
              <a:rPr lang="en-US" dirty="0" smtClean="0"/>
              <a:t>.</a:t>
            </a:r>
          </a:p>
          <a:p>
            <a:r>
              <a:rPr lang="en-US" dirty="0" smtClean="0"/>
              <a:t>In </a:t>
            </a:r>
            <a:r>
              <a:rPr lang="en-US" dirty="0"/>
              <a:t>the society Rand portrays in </a:t>
            </a:r>
            <a:r>
              <a:rPr lang="en-US" i="1" dirty="0"/>
              <a:t>Anthem</a:t>
            </a:r>
            <a:r>
              <a:rPr lang="en-US" dirty="0"/>
              <a:t>, individuality has been completely erased right down to the first-person singular (the characters say "we" instead of "I</a:t>
            </a:r>
            <a:r>
              <a:rPr lang="en-US" dirty="0" smtClean="0"/>
              <a:t>").</a:t>
            </a:r>
          </a:p>
          <a:p>
            <a:r>
              <a:rPr lang="en-US" dirty="0" smtClean="0"/>
              <a:t>Rand </a:t>
            </a:r>
            <a:r>
              <a:rPr lang="en-US" dirty="0"/>
              <a:t>intended </a:t>
            </a:r>
            <a:r>
              <a:rPr lang="en-US" i="1" dirty="0"/>
              <a:t>Anthem</a:t>
            </a:r>
            <a:r>
              <a:rPr lang="en-US" dirty="0"/>
              <a:t> to be a scathing critique of </a:t>
            </a:r>
            <a:r>
              <a:rPr lang="en-US" i="1" dirty="0"/>
              <a:t>collectivism</a:t>
            </a:r>
            <a:r>
              <a:rPr lang="en-US" dirty="0"/>
              <a:t>, which can be defined as any philosophy that </a:t>
            </a:r>
            <a:r>
              <a:rPr lang="en-US" dirty="0" smtClean="0"/>
              <a:t>puts the needs of a collective society above the needs of individuals.</a:t>
            </a:r>
            <a:endParaRPr lang="en-US" dirty="0"/>
          </a:p>
        </p:txBody>
      </p:sp>
    </p:spTree>
    <p:extLst>
      <p:ext uri="{BB962C8B-B14F-4D97-AF65-F5344CB8AC3E}">
        <p14:creationId xmlns:p14="http://schemas.microsoft.com/office/powerpoint/2010/main" val="3723391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1752" y="228600"/>
            <a:ext cx="8534400" cy="758952"/>
          </a:xfrm>
        </p:spPr>
        <p:txBody>
          <a:bodyPr>
            <a:normAutofit/>
          </a:bodyPr>
          <a:lstStyle/>
          <a:p>
            <a:r>
              <a:rPr lang="en-US" dirty="0" smtClean="0"/>
              <a:t>Meet the Author: Ayn Rand</a:t>
            </a:r>
            <a:endParaRPr lang="en-US" dirty="0"/>
          </a:p>
        </p:txBody>
      </p:sp>
      <p:sp>
        <p:nvSpPr>
          <p:cNvPr id="3" name="Content Placeholder 2"/>
          <p:cNvSpPr>
            <a:spLocks noGrp="1"/>
          </p:cNvSpPr>
          <p:nvPr>
            <p:ph sz="quarter" idx="1"/>
          </p:nvPr>
        </p:nvSpPr>
        <p:spPr>
          <a:xfrm>
            <a:off x="457200" y="1524000"/>
            <a:ext cx="8229600" cy="4953000"/>
          </a:xfrm>
        </p:spPr>
        <p:txBody>
          <a:bodyPr>
            <a:normAutofit fontScale="77500" lnSpcReduction="20000"/>
          </a:bodyPr>
          <a:lstStyle/>
          <a:p>
            <a:r>
              <a:rPr lang="en-US" dirty="0" smtClean="0"/>
              <a:t>A controversial novelist</a:t>
            </a:r>
          </a:p>
          <a:p>
            <a:r>
              <a:rPr lang="en-US" dirty="0"/>
              <a:t>It's no big surprise Rand hated collectivism so much – the real life version of it that she experienced scarred her for life. Rand was born in Russia in 1905, to a fairly well-off, intellectual Jewish family (her father was a chemist and pharmacist). At age twelve, she witnessed </a:t>
            </a:r>
            <a:r>
              <a:rPr lang="en-US" dirty="0" smtClean="0"/>
              <a:t>the Russian Revolution, </a:t>
            </a:r>
            <a:r>
              <a:rPr lang="en-US" dirty="0"/>
              <a:t>in which the communists (most definitely "collectivists") took over the county and began to "expropriate" (forcefully take away) property from the </a:t>
            </a:r>
            <a:r>
              <a:rPr lang="en-US" dirty="0" smtClean="0"/>
              <a:t>rich </a:t>
            </a:r>
            <a:r>
              <a:rPr lang="en-US" dirty="0"/>
              <a:t>in the name of "the people" and "the proletariat" (the poor, working class). </a:t>
            </a:r>
            <a:endParaRPr lang="en-US" dirty="0" smtClean="0"/>
          </a:p>
          <a:p>
            <a:r>
              <a:rPr lang="en-US" dirty="0" smtClean="0"/>
              <a:t>Rand's </a:t>
            </a:r>
            <a:r>
              <a:rPr lang="en-US" dirty="0"/>
              <a:t>family lost almost everything to the government, including their pharmacy, and Rand herself was later almost expelled from the university for not being "proletarian" enough (that is, not enough like your average member of the working class</a:t>
            </a:r>
            <a:r>
              <a:rPr lang="en-US" dirty="0" smtClean="0"/>
              <a:t>).</a:t>
            </a:r>
          </a:p>
          <a:p>
            <a:r>
              <a:rPr lang="en-US" dirty="0" smtClean="0"/>
              <a:t>As </a:t>
            </a:r>
            <a:r>
              <a:rPr lang="en-US" dirty="0"/>
              <a:t>a result, Rand developed her own unique brand of philosophy called </a:t>
            </a:r>
            <a:r>
              <a:rPr lang="en-US" i="1" dirty="0"/>
              <a:t>egoism</a:t>
            </a:r>
            <a:r>
              <a:rPr lang="en-US" dirty="0"/>
              <a:t>, centered on the idea that an individual should act "selfishly" – that is, act mostly, or only, to promote </a:t>
            </a:r>
            <a:r>
              <a:rPr lang="en-US" dirty="0" smtClean="0"/>
              <a:t>his or her </a:t>
            </a:r>
            <a:r>
              <a:rPr lang="en-US" dirty="0"/>
              <a:t>own happiness.</a:t>
            </a:r>
          </a:p>
        </p:txBody>
      </p:sp>
    </p:spTree>
    <p:extLst>
      <p:ext uri="{BB962C8B-B14F-4D97-AF65-F5344CB8AC3E}">
        <p14:creationId xmlns:p14="http://schemas.microsoft.com/office/powerpoint/2010/main" val="824952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 </a:t>
            </a:r>
            <a:endParaRPr lang="en-US" dirty="0"/>
          </a:p>
        </p:txBody>
      </p:sp>
      <p:sp>
        <p:nvSpPr>
          <p:cNvPr id="3" name="Content Placeholder 2"/>
          <p:cNvSpPr>
            <a:spLocks noGrp="1"/>
          </p:cNvSpPr>
          <p:nvPr>
            <p:ph sz="half" idx="1"/>
          </p:nvPr>
        </p:nvSpPr>
        <p:spPr>
          <a:xfrm>
            <a:off x="457200" y="1600200"/>
            <a:ext cx="4038600" cy="2971799"/>
          </a:xfrm>
        </p:spPr>
        <p:txBody>
          <a:bodyPr>
            <a:normAutofit fontScale="92500" lnSpcReduction="10000"/>
          </a:bodyPr>
          <a:lstStyle/>
          <a:p>
            <a:r>
              <a:rPr lang="en-US" b="1" dirty="0" smtClean="0"/>
              <a:t>Theme</a:t>
            </a:r>
            <a:r>
              <a:rPr lang="en-US" dirty="0" smtClean="0"/>
              <a:t>:  The main idea; what is the author really trying to tell/teach us.</a:t>
            </a:r>
          </a:p>
          <a:p>
            <a:r>
              <a:rPr lang="en-US" b="1" dirty="0" smtClean="0"/>
              <a:t>Symbol:</a:t>
            </a:r>
            <a:r>
              <a:rPr lang="en-US" dirty="0" smtClean="0"/>
              <a:t>  Physical objects that represent something beyond themselves</a:t>
            </a:r>
          </a:p>
          <a:p>
            <a:endParaRPr lang="en-US" dirty="0"/>
          </a:p>
        </p:txBody>
      </p:sp>
      <p:sp>
        <p:nvSpPr>
          <p:cNvPr id="4" name="Content Placeholder 3"/>
          <p:cNvSpPr>
            <a:spLocks noGrp="1"/>
          </p:cNvSpPr>
          <p:nvPr>
            <p:ph sz="half" idx="2"/>
          </p:nvPr>
        </p:nvSpPr>
        <p:spPr>
          <a:xfrm>
            <a:off x="4648200" y="1600201"/>
            <a:ext cx="4038600" cy="3124199"/>
          </a:xfrm>
        </p:spPr>
        <p:txBody>
          <a:bodyPr>
            <a:normAutofit fontScale="92500" lnSpcReduction="10000"/>
          </a:bodyPr>
          <a:lstStyle/>
          <a:p>
            <a:r>
              <a:rPr lang="en-US" b="1" dirty="0" smtClean="0"/>
              <a:t>Trigger:  </a:t>
            </a:r>
            <a:r>
              <a:rPr lang="en-US" dirty="0" smtClean="0"/>
              <a:t>Event that spurs the would-be hero into action, beginning the Rite of Passage.</a:t>
            </a:r>
          </a:p>
          <a:p>
            <a:r>
              <a:rPr lang="en-US" b="1" dirty="0" smtClean="0"/>
              <a:t>Moment of Insight:  </a:t>
            </a:r>
            <a:r>
              <a:rPr lang="en-US" dirty="0" smtClean="0"/>
              <a:t>The character comes to an important realization about himself or his situation or the world around him.</a:t>
            </a:r>
            <a:endParaRPr lang="en-US" dirty="0"/>
          </a:p>
        </p:txBody>
      </p:sp>
      <p:sp>
        <p:nvSpPr>
          <p:cNvPr id="6" name="TextBox 5"/>
          <p:cNvSpPr txBox="1"/>
          <p:nvPr/>
        </p:nvSpPr>
        <p:spPr>
          <a:xfrm>
            <a:off x="762000" y="4572000"/>
            <a:ext cx="7239000" cy="1846659"/>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2400" b="1" dirty="0">
                <a:solidFill>
                  <a:prstClr val="black"/>
                </a:solidFill>
              </a:rPr>
              <a:t>Rite of Passage:  </a:t>
            </a:r>
            <a:r>
              <a:rPr lang="en-US" sz="2400" dirty="0">
                <a:solidFill>
                  <a:prstClr val="black"/>
                </a:solidFill>
              </a:rPr>
              <a:t>Journey to become a hero </a:t>
            </a:r>
            <a:r>
              <a:rPr lang="en-US" sz="2400" dirty="0">
                <a:solidFill>
                  <a:prstClr val="black"/>
                </a:solidFill>
              </a:rPr>
              <a:t>by </a:t>
            </a:r>
            <a:r>
              <a:rPr lang="en-US" sz="2400" dirty="0">
                <a:solidFill>
                  <a:prstClr val="black"/>
                </a:solidFill>
              </a:rPr>
              <a:t>separating from society and overcoming obstacles.  </a:t>
            </a:r>
          </a:p>
          <a:p>
            <a:pPr marL="742950" lvl="1" indent="-285750">
              <a:buFont typeface="Arial" panose="020B0604020202020204" pitchFamily="34" charset="0"/>
              <a:buChar char="•"/>
            </a:pPr>
            <a:r>
              <a:rPr lang="en-US" sz="2400" dirty="0">
                <a:solidFill>
                  <a:prstClr val="black"/>
                </a:solidFill>
              </a:rPr>
              <a:t>Success = Survival </a:t>
            </a:r>
          </a:p>
          <a:p>
            <a:pPr marL="742950" lvl="1" indent="-285750">
              <a:buFont typeface="Arial" panose="020B0604020202020204" pitchFamily="34" charset="0"/>
              <a:buChar char="•"/>
            </a:pPr>
            <a:r>
              <a:rPr lang="en-US" sz="2400" dirty="0">
                <a:solidFill>
                  <a:prstClr val="black"/>
                </a:solidFill>
              </a:rPr>
              <a:t>Failure = Death.</a:t>
            </a:r>
          </a:p>
          <a:p>
            <a:endParaRPr lang="en-US" dirty="0">
              <a:solidFill>
                <a:prstClr val="black"/>
              </a:solidFill>
            </a:endParaRPr>
          </a:p>
        </p:txBody>
      </p:sp>
    </p:spTree>
    <p:extLst>
      <p:ext uri="{BB962C8B-B14F-4D97-AF65-F5344CB8AC3E}">
        <p14:creationId xmlns:p14="http://schemas.microsoft.com/office/powerpoint/2010/main" val="1234330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to look for…</a:t>
            </a:r>
            <a:endParaRPr lang="en-US" dirty="0"/>
          </a:p>
        </p:txBody>
      </p:sp>
      <p:sp>
        <p:nvSpPr>
          <p:cNvPr id="3" name="Content Placeholder 2"/>
          <p:cNvSpPr>
            <a:spLocks noGrp="1"/>
          </p:cNvSpPr>
          <p:nvPr>
            <p:ph sz="quarter" idx="1"/>
          </p:nvPr>
        </p:nvSpPr>
        <p:spPr/>
        <p:txBody>
          <a:bodyPr>
            <a:normAutofit/>
          </a:bodyPr>
          <a:lstStyle/>
          <a:p>
            <a:r>
              <a:rPr lang="en-US" dirty="0" smtClean="0"/>
              <a:t>Freedom vs. Confinement</a:t>
            </a:r>
          </a:p>
          <a:p>
            <a:r>
              <a:rPr lang="en-US" dirty="0" smtClean="0"/>
              <a:t>Individual Identity</a:t>
            </a:r>
          </a:p>
          <a:p>
            <a:r>
              <a:rPr lang="en-US" dirty="0" smtClean="0"/>
              <a:t>Individual Happiness</a:t>
            </a:r>
          </a:p>
          <a:p>
            <a:r>
              <a:rPr lang="en-US" dirty="0" smtClean="0"/>
              <a:t>Love</a:t>
            </a:r>
          </a:p>
          <a:p>
            <a:r>
              <a:rPr lang="en-US" dirty="0" smtClean="0"/>
              <a:t>Loyalty</a:t>
            </a:r>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819816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2.3</a:t>
            </a:r>
            <a:endParaRPr lang="en-US" dirty="0"/>
          </a:p>
        </p:txBody>
      </p:sp>
      <p:sp>
        <p:nvSpPr>
          <p:cNvPr id="3" name="Content Placeholder 2"/>
          <p:cNvSpPr>
            <a:spLocks noGrp="1"/>
          </p:cNvSpPr>
          <p:nvPr>
            <p:ph sz="quarter" idx="1"/>
          </p:nvPr>
        </p:nvSpPr>
        <p:spPr/>
        <p:txBody>
          <a:bodyPr/>
          <a:lstStyle/>
          <a:p>
            <a:pPr lvl="0"/>
            <a:r>
              <a:rPr lang="en-US" dirty="0" smtClean="0"/>
              <a:t>DIRECTIONS: Using the “It’s a RACE” formula, respond to the following prompt in a well-developed paragraph:</a:t>
            </a:r>
          </a:p>
          <a:p>
            <a:pPr marL="0" lvl="0" indent="0">
              <a:buNone/>
            </a:pPr>
            <a:endParaRPr lang="en-US" dirty="0" smtClean="0"/>
          </a:p>
          <a:p>
            <a:pPr lvl="0"/>
            <a:r>
              <a:rPr lang="en-US" dirty="0" smtClean="0"/>
              <a:t>Create a definition for the word “Equality.” What does it mean to be equal? Does equality exist today? Explain.</a:t>
            </a:r>
            <a:endParaRPr lang="en-US" dirty="0"/>
          </a:p>
          <a:p>
            <a:endParaRPr lang="en-US" dirty="0"/>
          </a:p>
        </p:txBody>
      </p:sp>
    </p:spTree>
    <p:extLst>
      <p:ext uri="{BB962C8B-B14F-4D97-AF65-F5344CB8AC3E}">
        <p14:creationId xmlns:p14="http://schemas.microsoft.com/office/powerpoint/2010/main" val="1063101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2.4</a:t>
            </a:r>
            <a:endParaRPr lang="en-US" dirty="0"/>
          </a:p>
        </p:txBody>
      </p:sp>
      <p:sp>
        <p:nvSpPr>
          <p:cNvPr id="3" name="Content Placeholder 2"/>
          <p:cNvSpPr>
            <a:spLocks noGrp="1"/>
          </p:cNvSpPr>
          <p:nvPr>
            <p:ph sz="quarter" idx="1"/>
          </p:nvPr>
        </p:nvSpPr>
        <p:spPr>
          <a:xfrm>
            <a:off x="301752" y="1371600"/>
            <a:ext cx="8503920" cy="5029200"/>
          </a:xfrm>
        </p:spPr>
        <p:txBody>
          <a:bodyPr>
            <a:normAutofit fontScale="70000" lnSpcReduction="20000"/>
          </a:bodyPr>
          <a:lstStyle/>
          <a:p>
            <a:pPr lvl="0"/>
            <a:r>
              <a:rPr lang="en-US" dirty="0" smtClean="0"/>
              <a:t>DIRECTIONS: List what literary devices (your vocabulary words) are being used in each quote from </a:t>
            </a:r>
            <a:r>
              <a:rPr lang="en-US" i="1" dirty="0" smtClean="0"/>
              <a:t>Anthem</a:t>
            </a:r>
            <a:r>
              <a:rPr lang="en-US" dirty="0" smtClean="0"/>
              <a:t>.</a:t>
            </a:r>
          </a:p>
          <a:p>
            <a:pPr lvl="0"/>
            <a:endParaRPr lang="en-US" dirty="0" smtClean="0"/>
          </a:p>
          <a:p>
            <a:pPr marL="514350" lvl="0" indent="-514350">
              <a:buAutoNum type="arabicPeriod"/>
            </a:pPr>
            <a:r>
              <a:rPr lang="en-US" dirty="0" smtClean="0"/>
              <a:t>“We </a:t>
            </a:r>
            <a:r>
              <a:rPr lang="en-US" dirty="0"/>
              <a:t>blew out the candle. Darkness swallowed us. There was nothing left around us, save night and a thin thread of flame in it, as a crack in the wall of a </a:t>
            </a:r>
            <a:r>
              <a:rPr lang="en-US" dirty="0" smtClean="0"/>
              <a:t>prison” (Rand 57­-58</a:t>
            </a:r>
            <a:r>
              <a:rPr lang="en-US" dirty="0"/>
              <a:t>). </a:t>
            </a:r>
            <a:endParaRPr lang="en-US" dirty="0" smtClean="0"/>
          </a:p>
          <a:p>
            <a:pPr marL="514350" lvl="0" indent="-514350">
              <a:buAutoNum type="arabicPeriod"/>
            </a:pPr>
            <a:endParaRPr lang="en-US" dirty="0"/>
          </a:p>
          <a:p>
            <a:pPr marL="514350" lvl="0" indent="-514350">
              <a:buFont typeface="+mj-lt"/>
              <a:buAutoNum type="arabicPeriod"/>
            </a:pPr>
            <a:r>
              <a:rPr lang="en-US" dirty="0" smtClean="0"/>
              <a:t>“But </a:t>
            </a:r>
            <a:r>
              <a:rPr lang="en-US" dirty="0"/>
              <a:t>International 4­8818 are different. They are a tall, strong youth and their eyes are like fireflies…” (29). </a:t>
            </a:r>
            <a:endParaRPr lang="en-US" dirty="0" smtClean="0"/>
          </a:p>
          <a:p>
            <a:pPr marL="514350" lvl="0" indent="-514350">
              <a:buFont typeface="+mj-lt"/>
              <a:buAutoNum type="arabicPeriod"/>
            </a:pPr>
            <a:endParaRPr lang="en-US" dirty="0"/>
          </a:p>
          <a:p>
            <a:pPr marL="514350" lvl="0" indent="-514350">
              <a:buFont typeface="+mj-lt"/>
              <a:buAutoNum type="arabicPeriod"/>
            </a:pPr>
            <a:r>
              <a:rPr lang="en-US" dirty="0" smtClean="0"/>
              <a:t>“And questions give us no rest. It whispers to us that there are great things on this earth of ours, and that we can know them if we try” (24).</a:t>
            </a:r>
          </a:p>
          <a:p>
            <a:pPr marL="514350" lvl="0" indent="-514350">
              <a:buFont typeface="+mj-lt"/>
              <a:buAutoNum type="arabicPeriod"/>
            </a:pPr>
            <a:endParaRPr lang="en-US" dirty="0"/>
          </a:p>
          <a:p>
            <a:pPr marL="514350" lvl="0" indent="-514350">
              <a:buFont typeface="+mj-lt"/>
              <a:buAutoNum type="arabicPeriod"/>
            </a:pPr>
            <a:r>
              <a:rPr lang="en-US" dirty="0" smtClean="0"/>
              <a:t>“[</a:t>
            </a:r>
            <a:r>
              <a:rPr lang="en-US" dirty="0"/>
              <a:t>Liberty’s] body was straight and thin as a blade of iron… Their hair was golden as the sun; their hair flew in the wind, shining and wild, as if it defied men to restrain it. They threw seeds from their hand as if they deigned to fling a scornful gift, and the earth was a beggar under their feet” (38).</a:t>
            </a:r>
            <a:endParaRPr lang="en-US" dirty="0"/>
          </a:p>
          <a:p>
            <a:endParaRPr lang="en-US" dirty="0"/>
          </a:p>
        </p:txBody>
      </p:sp>
    </p:spTree>
    <p:extLst>
      <p:ext uri="{BB962C8B-B14F-4D97-AF65-F5344CB8AC3E}">
        <p14:creationId xmlns:p14="http://schemas.microsoft.com/office/powerpoint/2010/main" val="1198897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2.5</a:t>
            </a:r>
            <a:endParaRPr lang="en-US" dirty="0"/>
          </a:p>
        </p:txBody>
      </p:sp>
      <p:sp>
        <p:nvSpPr>
          <p:cNvPr id="3" name="Content Placeholder 2"/>
          <p:cNvSpPr>
            <a:spLocks noGrp="1"/>
          </p:cNvSpPr>
          <p:nvPr>
            <p:ph sz="quarter" idx="1"/>
          </p:nvPr>
        </p:nvSpPr>
        <p:spPr/>
        <p:txBody>
          <a:bodyPr>
            <a:normAutofit lnSpcReduction="10000"/>
          </a:bodyPr>
          <a:lstStyle/>
          <a:p>
            <a:r>
              <a:rPr lang="en-US" dirty="0"/>
              <a:t>Ayn Rand said, “Accept the fact that achievement of our happiness is the only moral purpose of your life, and that happiness—not pain or self-indulgence—is the proof of your moral integrity, since it is the proof and result of your loyalty to the achievement of your values.”   </a:t>
            </a:r>
            <a:endParaRPr lang="en-US" dirty="0" smtClean="0"/>
          </a:p>
          <a:p>
            <a:r>
              <a:rPr lang="en-US" dirty="0" smtClean="0"/>
              <a:t>Do </a:t>
            </a:r>
            <a:r>
              <a:rPr lang="en-US" dirty="0"/>
              <a:t>you agree or disagree?  Why? Or in other words, is </a:t>
            </a:r>
            <a:r>
              <a:rPr lang="en-US" i="1" dirty="0"/>
              <a:t>Anthem</a:t>
            </a:r>
            <a:r>
              <a:rPr lang="en-US" dirty="0"/>
              <a:t> convincing in its attempt to present the human ego (individual happiness) as an object worthy of reverence? </a:t>
            </a:r>
            <a:r>
              <a:rPr lang="en-US" dirty="0"/>
              <a:t>Using the “It’s a RACE” formula, </a:t>
            </a:r>
            <a:r>
              <a:rPr lang="en-US" dirty="0" smtClean="0"/>
              <a:t>respond in </a:t>
            </a:r>
            <a:r>
              <a:rPr lang="en-US" dirty="0"/>
              <a:t>a well-developed </a:t>
            </a:r>
            <a:r>
              <a:rPr lang="en-US" dirty="0" smtClean="0"/>
              <a:t>paragraph.</a:t>
            </a:r>
            <a:endParaRPr lang="en-US" dirty="0"/>
          </a:p>
        </p:txBody>
      </p:sp>
    </p:spTree>
    <p:extLst>
      <p:ext uri="{BB962C8B-B14F-4D97-AF65-F5344CB8AC3E}">
        <p14:creationId xmlns:p14="http://schemas.microsoft.com/office/powerpoint/2010/main" val="3969278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714</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ANTHEM</vt:lpstr>
      <vt:lpstr>PowerPoint Presentation</vt:lpstr>
      <vt:lpstr>Anthem by Ayn Rand</vt:lpstr>
      <vt:lpstr>Meet the Author: Ayn Rand</vt:lpstr>
      <vt:lpstr>Literary Elements </vt:lpstr>
      <vt:lpstr>Themes to look for…</vt:lpstr>
      <vt:lpstr>Bell Work 2.3</vt:lpstr>
      <vt:lpstr>Bell Work 2.4</vt:lpstr>
      <vt:lpstr>Bell Work 2.5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dc:title>
  <dc:creator>camille.sylvester</dc:creator>
  <cp:lastModifiedBy>camille.sylvester</cp:lastModifiedBy>
  <cp:revision>2</cp:revision>
  <dcterms:created xsi:type="dcterms:W3CDTF">2018-10-19T20:28:24Z</dcterms:created>
  <dcterms:modified xsi:type="dcterms:W3CDTF">2018-10-19T20:28:48Z</dcterms:modified>
</cp:coreProperties>
</file>