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6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3581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f640a2e65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5f640a2e65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4748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f640a2e65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5f640a2e65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1795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f640a2e65_2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5f640a2e65_2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381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f640a2e65_2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Number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5f640a2e65_2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991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f640a2e65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5f640a2e65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6499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f640a2e65_2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f640a2e65_2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365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f640a2e6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f640a2e6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948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f640a2e65_2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5f640a2e65_2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969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f640a2e65_2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5f640a2e65_2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957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f640a2e65_2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5f640a2e65_2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841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f640a2e6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f640a2e6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87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f640a2e65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5f640a2e65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153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f640a2e65_2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5f640a2e65_2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978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f640a2e6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f640a2e6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087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f640a2e65_2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5f640a2e65_2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4541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f640a2e65_2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5f640a2e65_2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0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f640a2e65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Multiple Choice Slide. Your current options are: A: Yes, I will do this!, B: I want to do this but may need some help/reminders., C: I'm going to struggle with these expectations.,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 or choices,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5f640a2e65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361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f640a2e65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5f640a2e65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397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f640a2e65_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5f640a2e65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224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f640a2e65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5f640a2e65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3530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f640a2e65_2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5f640a2e65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9865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f640a2e65_2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5f640a2e65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649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f640a2e65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5f640a2e65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39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  <a:defRPr sz="8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762000" y="457201"/>
            <a:ext cx="3657600" cy="282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4648200" y="457201"/>
            <a:ext cx="3657600" cy="282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7589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3"/>
          </p:nvPr>
        </p:nvSpPr>
        <p:spPr>
          <a:xfrm>
            <a:off x="46451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4"/>
          </p:nvPr>
        </p:nvSpPr>
        <p:spPr>
          <a:xfrm>
            <a:off x="46451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6" name="Google Shape;96;p18"/>
          <p:cNvCxnSpPr/>
          <p:nvPr/>
        </p:nvCxnSpPr>
        <p:spPr>
          <a:xfrm>
            <a:off x="758952" y="937022"/>
            <a:ext cx="3657600" cy="1191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18"/>
          <p:cNvCxnSpPr/>
          <p:nvPr/>
        </p:nvCxnSpPr>
        <p:spPr>
          <a:xfrm>
            <a:off x="4645152" y="937022"/>
            <a:ext cx="3657600" cy="1191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710866" y="342900"/>
            <a:ext cx="4594934" cy="308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2"/>
          </p:nvPr>
        </p:nvSpPr>
        <p:spPr>
          <a:xfrm>
            <a:off x="762001" y="342900"/>
            <a:ext cx="2673657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4" name="Google Shape;114;p21"/>
          <p:cNvCxnSpPr/>
          <p:nvPr/>
        </p:nvCxnSpPr>
        <p:spPr>
          <a:xfrm rot="5400000">
            <a:off x="2153444" y="1885751"/>
            <a:ext cx="2857500" cy="1588"/>
          </a:xfrm>
          <a:prstGeom prst="straightConnector1">
            <a:avLst/>
          </a:prstGeom>
          <a:noFill/>
          <a:ln w="15875" cap="flat" cmpd="sng">
            <a:solidFill>
              <a:srgbClr val="97979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>
            <a:spLocks noGrp="1"/>
          </p:cNvSpPr>
          <p:nvPr>
            <p:ph type="pic" idx="2"/>
          </p:nvPr>
        </p:nvSpPr>
        <p:spPr>
          <a:xfrm>
            <a:off x="777240" y="342900"/>
            <a:ext cx="7543800" cy="2171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850392" y="2628900"/>
            <a:ext cx="7391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 rot="5400000">
            <a:off x="3076575" y="-1647825"/>
            <a:ext cx="291465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 rot="5400000">
            <a:off x="-352425" y="1628775"/>
            <a:ext cx="405764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 rot="5400000">
            <a:off x="3619500" y="-514349"/>
            <a:ext cx="3657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761999" y="4656582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dontchangethislink.peardeckmagic.zone?eyJ0eXBlIjoiZ29vZ2xlLXNsaWRlcy1hZGRvbi1yZXNwb25zZS1mb290ZXIiLCJsYXN0RWRpdGVkQnkiOiIxMTI3OTI0MzM4NjI4MzA4Mzc2NDciLCJwcmVzZW50YXRpb25JZCI6IjFRaW1TSWw4aThUcktmOUVxRGJBdEpEdjBlWk1WTWlnTUZrQm54d08tcFdnIiwiY29udGVudElkIjoiY3VzdG9tLXJlc3BvbnNlLWZyZWVSZXNwb25zZS1udW1iZXIiLCJzbGlkZUlkIjoiZzVmNjQwYTJlNjVfMl8xNjkiLCJjb250ZW50SW5zdGFuY2VJZCI6IjFRaW1TSWw4aThUcktmOUVxRGJBdEpEdjBlWk1WTWlnTUZrQm54d08tcFdnLzcwZDE0NDViLTliNDQtNGEzMi05ZDk2LTBkZTVmN2UwZWIxYiJ9pearId=magic-pear-metadata-identifier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dontchangethislink.peardeckmagic.zone?eyJ0eXBlIjoiZnJlZVJlc3BvbnNlLW51bWJlciIsImRyYWdnYWJsZXMiOlt7ImlkIjoiZHJhZ2dhYmxlMCIsInR5cGUiOiJpY29uIiwiaWNvbiI6eyJpZCI6ImRlZmF1bHQtY2lyY2xlIn0sImNvbG9yIjoiI0Q1MUQyOCJ9XSwiZHJhZ2dhYmxlU2l6ZSI6MTIuNTUsImVtYmVkZGFibGVVcmwiOiJodHRwczovLyIsImFuc3dlcnMiOltdfQ==pearId=magic-pear-shape-identifie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ontchangethislink.peardeckmagic.zone?eyJ0eXBlIjoiZ29vZ2xlLXNsaWRlcy1hZGRvbi1yZXNwb25zZS1mb290ZXIiLCJsYXN0RWRpdGVkQnkiOiIxMTI3OTI0MzM4NjI4MzA4Mzc2NDciLCJwcmVzZW50YXRpb25JZCI6IjFRaW1TSWw4aThUcktmOUVxRGJBdEpEdjBlWk1WTWlnTUZrQm54d08tcFdnIiwiY29udGVudElkIjoiY3VzdG9tLXJlc3BvbnNlLWZyZWVSZXNwb25zZS10ZXh0Iiwic2xpZGVJZCI6Imc1ZjY0MGEyZTY1XzJfODkiLCJjb250ZW50SW5zdGFuY2VJZCI6IjFRaW1TSWw4aThUcktmOUVxRGJBdEpEdjBlWk1WTWlnTUZrQm54d08tcFdnL2Q3ODFlM2Q2LWE1NGEtNDY4OS1iZWJmLTMzNTg2Y2RiZmM5NiJ9pearId=magic-pear-metadata-identifier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amille.sylvester@washk12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zoom.us/j/8237692461" TargetMode="External"/><Relationship Id="rId4" Type="http://schemas.openxmlformats.org/officeDocument/2006/relationships/hyperlink" Target="http://www.sylvestersstudyhall.weebly.co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ontchangethislink.peardeckmagic.zone?eyJ0eXBlIjoiZ29vZ2xlLXNsaWRlcy1hZGRvbi1yZXNwb25zZS1mb290ZXIiLCJsYXN0RWRpdGVkQnkiOiIxMTI3OTI0MzM4NjI4MzA4Mzc2NDciLCJwcmVzZW50YXRpb25JZCI6IjFRaW1TSWw4aThUcktmOUVxRGJBdEpEdjBlWk1WTWlnTUZrQm54d08tcFdnIiwiY29udGVudElkIjoiY3VzdG9tLXJlc3BvbnNlLW11bHRpcGxlQ2hvaWNlIiwic2xpZGVJZCI6Imc1ZjY0MGEyZTY1XzJfOTQiLCJjb250ZW50SW5zdGFuY2VJZCI6IjFRaW1TSWw4aThUcktmOUVxRGJBdEpEdjBlWk1WTWlnTUZrQm54d08tcFdnLzc3NDk2NmJiLTkxZTMtNDk4NS1hZGM1LTM1MWRjNTYwMTg2OCJ9pearId=magic-pear-metadata-identifier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lllcywgSSB3aWxsIGRvIHRoaXMhIiwiSSB3YW50IHRvIGRvIHRoaXMgYnV0IG1heSBuZWVkIHNvbWUgaGVscC9yZW1pbmRlcnMuIiwiSSdtIGdvaW5nIHRvIHN0cnVnZ2xlIHdpdGggdGhlc2UgZXhwZWN0YXRpb25zLiJdfQ==pearId=magic-pear-shape-identifi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ctrTitle"/>
          </p:nvPr>
        </p:nvSpPr>
        <p:spPr>
          <a:xfrm>
            <a:off x="762000" y="2686050"/>
            <a:ext cx="7543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</a:pPr>
            <a:r>
              <a:rPr lang="en" sz="7200"/>
              <a:t>Classroom Rules and Procedures</a:t>
            </a:r>
            <a:endParaRPr sz="7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" sz="3600"/>
              <a:t>Personal Belongings</a:t>
            </a:r>
            <a:endParaRPr sz="3600"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Bags &amp; Stuff</a:t>
            </a:r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2"/>
          </p:nvPr>
        </p:nvSpPr>
        <p:spPr>
          <a:xfrm>
            <a:off x="758952" y="996948"/>
            <a:ext cx="3657600" cy="168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362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Small bags or other personal belongings are to be kept in your locker, per Mr. Gustaveson’s and Mr. Bergeson’s directions.</a:t>
            </a:r>
            <a:endParaRPr sz="1800"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3"/>
          </p:nvPr>
        </p:nvSpPr>
        <p:spPr>
          <a:xfrm>
            <a:off x="46451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Food &amp; Drink</a:t>
            </a:r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4"/>
          </p:nvPr>
        </p:nvSpPr>
        <p:spPr>
          <a:xfrm>
            <a:off x="4645150" y="996950"/>
            <a:ext cx="3748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362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 don’t care if you chew gum. </a:t>
            </a:r>
            <a:r>
              <a:rPr lang="en" sz="1800" b="1"/>
              <a:t>DO NOT STICK IT ANYWHERE!!!</a:t>
            </a:r>
            <a:endParaRPr sz="1800"/>
          </a:p>
          <a:p>
            <a:pPr marL="274320" lvl="0" indent="-2362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Water bottles are great.</a:t>
            </a:r>
            <a:endParaRPr sz="1800"/>
          </a:p>
          <a:p>
            <a:pPr marL="274320" lvl="0" indent="-2362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Snacks are allowed, if you clean your desk with Lysol wipes before leaving.</a:t>
            </a:r>
            <a:endParaRPr sz="1800"/>
          </a:p>
        </p:txBody>
      </p:sp>
      <p:pic>
        <p:nvPicPr>
          <p:cNvPr id="219" name="Google Shape;219;p34" descr="C:\Users\Camille\AppData\Local\Microsoft\Windows\Temporary Internet Files\Content.IE5\6IBPJ6CH\MC90032596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1325" y="2112600"/>
            <a:ext cx="1812851" cy="180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0175" y="2381055"/>
            <a:ext cx="2742425" cy="26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7543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" sz="3600"/>
              <a:t>Electronics &amp; Toys</a:t>
            </a:r>
            <a:endParaRPr sz="3600"/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Cellphones </a:t>
            </a:r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body" idx="2"/>
          </p:nvPr>
        </p:nvSpPr>
        <p:spPr>
          <a:xfrm>
            <a:off x="7589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4892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Put it on silent or vibrate. If I hear it, you will be given 1 warning.</a:t>
            </a:r>
            <a:endParaRPr sz="1600"/>
          </a:p>
          <a:p>
            <a:pPr marL="274320" lvl="0" indent="-248920" algn="l" rtl="0"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If you are using it when you shouldn’t, I will take it for the remainder of the day.</a:t>
            </a:r>
            <a:endParaRPr sz="1600"/>
          </a:p>
          <a:p>
            <a:pPr marL="274320" lvl="0" indent="-248920" algn="l" rtl="0"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If I take it again, your parent can pick it up from Mr. Bergeson.</a:t>
            </a:r>
            <a:endParaRPr sz="1600"/>
          </a:p>
        </p:txBody>
      </p:sp>
      <p:sp>
        <p:nvSpPr>
          <p:cNvPr id="228" name="Google Shape;228;p35"/>
          <p:cNvSpPr txBox="1">
            <a:spLocks noGrp="1"/>
          </p:cNvSpPr>
          <p:nvPr>
            <p:ph type="body" idx="3"/>
          </p:nvPr>
        </p:nvSpPr>
        <p:spPr>
          <a:xfrm>
            <a:off x="46451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iPods/Earbuds</a:t>
            </a:r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4"/>
          </p:nvPr>
        </p:nvSpPr>
        <p:spPr>
          <a:xfrm>
            <a:off x="4645152" y="996948"/>
            <a:ext cx="3657600" cy="1803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4892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School policy = no earbuds seen or heard.</a:t>
            </a:r>
            <a:endParaRPr sz="1600"/>
          </a:p>
          <a:p>
            <a:pPr marL="274320" lvl="0" indent="-248920" algn="l" rtl="0"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Occasionally, I will have you use them for an assignment.</a:t>
            </a:r>
            <a:endParaRPr sz="1600"/>
          </a:p>
        </p:txBody>
      </p:sp>
      <p:sp>
        <p:nvSpPr>
          <p:cNvPr id="230" name="Google Shape;230;p35"/>
          <p:cNvSpPr txBox="1"/>
          <p:nvPr/>
        </p:nvSpPr>
        <p:spPr>
          <a:xfrm>
            <a:off x="3533325" y="2949175"/>
            <a:ext cx="51054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" sz="2800" b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Fidget Spinners/Cubes/Toys/Etc</a:t>
            </a:r>
            <a:endParaRPr sz="2800" b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3581400" y="3467100"/>
            <a:ext cx="25938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NO…just no.</a:t>
            </a:r>
            <a:endParaRPr sz="2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2" name="Google Shape;232;p35"/>
          <p:cNvCxnSpPr/>
          <p:nvPr/>
        </p:nvCxnSpPr>
        <p:spPr>
          <a:xfrm>
            <a:off x="3657600" y="3409950"/>
            <a:ext cx="40386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3" name="Google Shape;23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034665"/>
            <a:ext cx="1714500" cy="193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"/>
              <a:t>Restroom &amp; Water</a:t>
            </a:r>
            <a:endParaRPr/>
          </a:p>
        </p:txBody>
      </p:sp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Restroom</a:t>
            </a:r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body" idx="2"/>
          </p:nvPr>
        </p:nvSpPr>
        <p:spPr>
          <a:xfrm>
            <a:off x="758952" y="996948"/>
            <a:ext cx="3657600" cy="306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47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b="1"/>
              <a:t>USE THE RESTROOM BEFORE CLASS.</a:t>
            </a:r>
            <a:endParaRPr sz="1800" b="1"/>
          </a:p>
          <a:p>
            <a:pPr marL="274320" lvl="0" indent="-2476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After entering class, students </a:t>
            </a:r>
            <a:r>
              <a:rPr lang="en" sz="1800" b="1"/>
              <a:t>will not be allowed to leave</a:t>
            </a:r>
            <a:r>
              <a:rPr lang="en" sz="1800"/>
              <a:t> unless it is an emergency.</a:t>
            </a:r>
            <a:endParaRPr sz="1800"/>
          </a:p>
          <a:p>
            <a:pPr marL="594360" lvl="1" indent="-271144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 </a:t>
            </a:r>
            <a:r>
              <a:rPr lang="en" sz="1800" b="1"/>
              <a:t>You have 4 emergency passes until Christmas</a:t>
            </a:r>
            <a:r>
              <a:rPr lang="en" sz="1800"/>
              <a:t>.</a:t>
            </a:r>
            <a:endParaRPr sz="1800"/>
          </a:p>
          <a:p>
            <a:pPr marL="274320" lvl="0" indent="-2476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If it is an emergency you must give me your electronic devices, get your hall pass hole punched by me, and sign the Hall Pass Tracker.</a:t>
            </a:r>
            <a:endParaRPr sz="1800"/>
          </a:p>
        </p:txBody>
      </p:sp>
      <p:sp>
        <p:nvSpPr>
          <p:cNvPr id="241" name="Google Shape;241;p36"/>
          <p:cNvSpPr txBox="1">
            <a:spLocks noGrp="1"/>
          </p:cNvSpPr>
          <p:nvPr>
            <p:ph type="body" idx="3"/>
          </p:nvPr>
        </p:nvSpPr>
        <p:spPr>
          <a:xfrm>
            <a:off x="46451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Water</a:t>
            </a:r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4"/>
          </p:nvPr>
        </p:nvSpPr>
        <p:spPr>
          <a:xfrm>
            <a:off x="46451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3622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Students should get water before class or bring a water bottle to class.</a:t>
            </a:r>
            <a:endParaRPr sz="1800"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619" y="1826067"/>
            <a:ext cx="1928798" cy="25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6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Impact"/>
              <a:buNone/>
            </a:pPr>
            <a:r>
              <a:rPr lang="en" sz="4860"/>
              <a:t>Pencil Sharpening </a:t>
            </a:r>
            <a:br>
              <a:rPr lang="en" sz="4860"/>
            </a:br>
            <a:r>
              <a:rPr lang="en" sz="4860"/>
              <a:t>&amp; Trash</a:t>
            </a:r>
            <a:endParaRPr sz="4860"/>
          </a:p>
        </p:txBody>
      </p:sp>
      <p:sp>
        <p:nvSpPr>
          <p:cNvPr id="251" name="Google Shape;251;p37"/>
          <p:cNvSpPr txBox="1"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Pencil Sharpening</a:t>
            </a:r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body" idx="2"/>
          </p:nvPr>
        </p:nvSpPr>
        <p:spPr>
          <a:xfrm>
            <a:off x="7589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47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Students are to sharpen pencils upon entering the classroom.</a:t>
            </a:r>
            <a:endParaRPr sz="1800"/>
          </a:p>
          <a:p>
            <a:pPr marL="274320" lvl="0" indent="-2476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If your lead breaks and you have no replacement, </a:t>
            </a:r>
            <a:r>
              <a:rPr lang="en" sz="1800" b="1"/>
              <a:t>ask a neighbor.</a:t>
            </a:r>
            <a:r>
              <a:rPr lang="en" sz="1800"/>
              <a:t>  Then raise your hand and wait for the instructor.</a:t>
            </a:r>
            <a:endParaRPr sz="1800"/>
          </a:p>
          <a:p>
            <a:pPr marL="274320" lvl="0" indent="-2476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00"/>
              <a:buChar char="•"/>
            </a:pPr>
            <a:r>
              <a:rPr lang="en" sz="1800" b="1"/>
              <a:t>DO NOT GET UP DURING A LESSON!!!</a:t>
            </a:r>
            <a:endParaRPr sz="1800" b="1"/>
          </a:p>
        </p:txBody>
      </p:sp>
      <p:sp>
        <p:nvSpPr>
          <p:cNvPr id="253" name="Google Shape;253;p37"/>
          <p:cNvSpPr txBox="1">
            <a:spLocks noGrp="1"/>
          </p:cNvSpPr>
          <p:nvPr>
            <p:ph type="body" idx="3"/>
          </p:nvPr>
        </p:nvSpPr>
        <p:spPr>
          <a:xfrm>
            <a:off x="46451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Trash</a:t>
            </a:r>
            <a:endParaRPr/>
          </a:p>
        </p:txBody>
      </p:sp>
      <p:sp>
        <p:nvSpPr>
          <p:cNvPr id="254" name="Google Shape;254;p37"/>
          <p:cNvSpPr txBox="1">
            <a:spLocks noGrp="1"/>
          </p:cNvSpPr>
          <p:nvPr>
            <p:ph type="body" idx="4"/>
          </p:nvPr>
        </p:nvSpPr>
        <p:spPr>
          <a:xfrm>
            <a:off x="46451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6162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Trash can be thrown away </a:t>
            </a:r>
            <a:r>
              <a:rPr lang="en" sz="1800" b="1"/>
              <a:t>when you are dismissed </a:t>
            </a:r>
            <a:r>
              <a:rPr lang="en" sz="1800"/>
              <a:t>from class.  Keep it at your desk until you are dismissed.</a:t>
            </a:r>
            <a:endParaRPr sz="1800"/>
          </a:p>
          <a:p>
            <a:pPr marL="274320" lvl="0" indent="-261620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Pick up all trash around your desk before leaving.</a:t>
            </a:r>
            <a:endParaRPr sz="1800"/>
          </a:p>
        </p:txBody>
      </p:sp>
      <p:pic>
        <p:nvPicPr>
          <p:cNvPr id="255" name="Google Shape;255;p37" descr="http://thecornerstoneforteachers.com/wordpress/wp-content/uploads/mem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6650" y="2734275"/>
            <a:ext cx="234315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Impact"/>
              <a:buNone/>
            </a:pPr>
            <a:r>
              <a:rPr lang="en" sz="3600"/>
              <a:t>Turning in Your Assignments</a:t>
            </a:r>
            <a:endParaRPr sz="3600"/>
          </a:p>
        </p:txBody>
      </p:sp>
      <p:sp>
        <p:nvSpPr>
          <p:cNvPr id="261" name="Google Shape;261;p38"/>
          <p:cNvSpPr txBox="1"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Turning in Work</a:t>
            </a:r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body" idx="2"/>
          </p:nvPr>
        </p:nvSpPr>
        <p:spPr>
          <a:xfrm>
            <a:off x="758952" y="996948"/>
            <a:ext cx="3736848" cy="260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463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Pass work to the end of your row when I ask for it. I will collect them and place them in your class tray.</a:t>
            </a:r>
            <a:endParaRPr sz="1600"/>
          </a:p>
          <a:p>
            <a:pPr marL="274320" lvl="0" indent="-2463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600"/>
              <a:buChar char="•"/>
            </a:pPr>
            <a:r>
              <a:rPr lang="en" sz="1600" b="1"/>
              <a:t>Turned-in work goes in the TOP tray; I will put corrected work in the bottom tray.</a:t>
            </a:r>
            <a:endParaRPr sz="1600"/>
          </a:p>
          <a:p>
            <a:pPr marL="274320" lvl="0" indent="-2463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If you need help on any work, come see me before/after school or sign up on my PAWS list. </a:t>
            </a:r>
            <a:r>
              <a:rPr lang="en" sz="1600" b="1"/>
              <a:t>I do not have PRIDE this year.</a:t>
            </a:r>
            <a:endParaRPr sz="1600"/>
          </a:p>
        </p:txBody>
      </p:sp>
      <p:sp>
        <p:nvSpPr>
          <p:cNvPr id="263" name="Google Shape;263;p38"/>
          <p:cNvSpPr txBox="1">
            <a:spLocks noGrp="1"/>
          </p:cNvSpPr>
          <p:nvPr>
            <p:ph type="body" idx="3"/>
          </p:nvPr>
        </p:nvSpPr>
        <p:spPr>
          <a:xfrm>
            <a:off x="46451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Late Work</a:t>
            </a:r>
            <a:endParaRPr/>
          </a:p>
        </p:txBody>
      </p:sp>
      <p:sp>
        <p:nvSpPr>
          <p:cNvPr id="264" name="Google Shape;264;p38"/>
          <p:cNvSpPr txBox="1">
            <a:spLocks noGrp="1"/>
          </p:cNvSpPr>
          <p:nvPr>
            <p:ph type="body" idx="4"/>
          </p:nvPr>
        </p:nvSpPr>
        <p:spPr>
          <a:xfrm>
            <a:off x="46451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584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b="1"/>
              <a:t>I will only grade work that is 100% completed</a:t>
            </a:r>
            <a:r>
              <a:rPr lang="en" sz="1600"/>
              <a:t>.  I will return partially completed work with no grade.</a:t>
            </a:r>
            <a:endParaRPr sz="1600"/>
          </a:p>
          <a:p>
            <a:pPr marL="274320" lvl="0" indent="-258445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Students missing work will be automatically assigned to </a:t>
            </a:r>
            <a:r>
              <a:rPr lang="en" sz="1600" b="1"/>
              <a:t>PAWS.</a:t>
            </a:r>
            <a:endParaRPr sz="1600" b="1"/>
          </a:p>
          <a:p>
            <a:pPr marL="274320" lvl="0" indent="-258445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Late work will be accepted up to one month after due date.</a:t>
            </a:r>
            <a:endParaRPr sz="1600"/>
          </a:p>
        </p:txBody>
      </p:sp>
      <p:pic>
        <p:nvPicPr>
          <p:cNvPr id="265" name="Google Shape;265;p38" descr="Have a self-service spot for kids who were absent. | 37 Insanely Smart School Teacher Hacks"/>
          <p:cNvPicPr preferRelativeResize="0"/>
          <p:nvPr/>
        </p:nvPicPr>
        <p:blipFill rotWithShape="1">
          <a:blip r:embed="rId3">
            <a:alphaModFix/>
          </a:blip>
          <a:srcRect l="10523" t="3333" r="26846" b="54333"/>
          <a:stretch/>
        </p:blipFill>
        <p:spPr>
          <a:xfrm>
            <a:off x="5774475" y="2842175"/>
            <a:ext cx="3209525" cy="21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4800" cy="120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Cheating &amp; Plagiarism</a:t>
            </a:r>
            <a:endParaRPr/>
          </a:p>
        </p:txBody>
      </p:sp>
      <p:sp>
        <p:nvSpPr>
          <p:cNvPr id="271" name="Google Shape;271;p39"/>
          <p:cNvSpPr txBox="1">
            <a:spLocks noGrp="1"/>
          </p:cNvSpPr>
          <p:nvPr>
            <p:ph type="body" idx="1"/>
          </p:nvPr>
        </p:nvSpPr>
        <p:spPr>
          <a:xfrm>
            <a:off x="3710866" y="342900"/>
            <a:ext cx="4594800" cy="308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Cheating is turning in anything that your own brain did not create.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b="1"/>
              <a:t>1st offense:</a:t>
            </a:r>
            <a:r>
              <a:rPr lang="en"/>
              <a:t> Redo for up to 75% credit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b="1"/>
              <a:t>Following offenses:</a:t>
            </a:r>
            <a:r>
              <a:rPr lang="en"/>
              <a:t> No credit, no redos.</a:t>
            </a:r>
            <a:endParaRPr/>
          </a:p>
        </p:txBody>
      </p:sp>
      <p:pic>
        <p:nvPicPr>
          <p:cNvPr id="272" name="Google Shape;27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00" y="620175"/>
            <a:ext cx="3266500" cy="25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"/>
              <a:t>Extra Credit</a:t>
            </a:r>
            <a:endParaRPr/>
          </a:p>
        </p:txBody>
      </p:sp>
      <p:sp>
        <p:nvSpPr>
          <p:cNvPr id="278" name="Google Shape;278;p40"/>
          <p:cNvSpPr txBox="1">
            <a:spLocks noGrp="1"/>
          </p:cNvSpPr>
          <p:nvPr>
            <p:ph type="body" idx="1"/>
          </p:nvPr>
        </p:nvSpPr>
        <p:spPr>
          <a:xfrm>
            <a:off x="762000" y="832104"/>
            <a:ext cx="3657600" cy="2939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lvl="0" indent="-224155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 do not offer extra credit.</a:t>
            </a:r>
            <a:endParaRPr sz="1800"/>
          </a:p>
          <a:p>
            <a:pPr marL="274320" lvl="0" indent="-224155" algn="l" rtl="0">
              <a:spcBef>
                <a:spcPts val="518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You may redo any work that did not receive 100%.</a:t>
            </a:r>
            <a:endParaRPr sz="1800"/>
          </a:p>
          <a:p>
            <a:pPr marL="274320" lvl="0" indent="-224155" algn="l" rtl="0">
              <a:spcBef>
                <a:spcPts val="518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You can receive Bell Work Passes for completing extra library research questions.</a:t>
            </a:r>
            <a:endParaRPr sz="1800"/>
          </a:p>
        </p:txBody>
      </p:sp>
      <p:pic>
        <p:nvPicPr>
          <p:cNvPr id="279" name="Google Shape;279;p40" descr="https://s-media-cache-ak0.pinimg.com/736x/b2/5c/76/b25c7674a11016a4c4ffdb3822887895.jpg"/>
          <p:cNvPicPr preferRelativeResize="0"/>
          <p:nvPr/>
        </p:nvPicPr>
        <p:blipFill rotWithShape="1">
          <a:blip r:embed="rId3">
            <a:alphaModFix/>
          </a:blip>
          <a:srcRect b="5624"/>
          <a:stretch/>
        </p:blipFill>
        <p:spPr>
          <a:xfrm>
            <a:off x="4495800" y="800690"/>
            <a:ext cx="4324939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"/>
              <a:t>Papers</a:t>
            </a:r>
            <a:endParaRPr/>
          </a:p>
        </p:txBody>
      </p:sp>
      <p:sp>
        <p:nvSpPr>
          <p:cNvPr id="285" name="Google Shape;285;p41"/>
          <p:cNvSpPr txBox="1"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Paper Headings</a:t>
            </a:r>
            <a:endParaRPr/>
          </a:p>
        </p:txBody>
      </p:sp>
      <p:sp>
        <p:nvSpPr>
          <p:cNvPr id="286" name="Google Shape;286;p41"/>
          <p:cNvSpPr txBox="1">
            <a:spLocks noGrp="1"/>
          </p:cNvSpPr>
          <p:nvPr>
            <p:ph type="body" idx="2"/>
          </p:nvPr>
        </p:nvSpPr>
        <p:spPr>
          <a:xfrm>
            <a:off x="7589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ALL work must have the following heading:</a:t>
            </a:r>
            <a:endParaRPr/>
          </a:p>
          <a:p>
            <a:pPr marL="594360" lvl="1" indent="-274319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First name Last name</a:t>
            </a:r>
            <a:endParaRPr/>
          </a:p>
          <a:p>
            <a:pPr marL="594360" lvl="1" indent="-274319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Period ___</a:t>
            </a: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Pencil or blue/black pen.</a:t>
            </a:r>
            <a:endParaRPr/>
          </a:p>
        </p:txBody>
      </p:sp>
      <p:sp>
        <p:nvSpPr>
          <p:cNvPr id="287" name="Google Shape;287;p41"/>
          <p:cNvSpPr txBox="1">
            <a:spLocks noGrp="1"/>
          </p:cNvSpPr>
          <p:nvPr>
            <p:ph type="body" idx="3"/>
          </p:nvPr>
        </p:nvSpPr>
        <p:spPr>
          <a:xfrm>
            <a:off x="46451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Paper Usage</a:t>
            </a:r>
            <a:endParaRPr/>
          </a:p>
        </p:txBody>
      </p:sp>
      <p:sp>
        <p:nvSpPr>
          <p:cNvPr id="288" name="Google Shape;288;p41"/>
          <p:cNvSpPr txBox="1">
            <a:spLocks noGrp="1"/>
          </p:cNvSpPr>
          <p:nvPr>
            <p:ph type="body" idx="4"/>
          </p:nvPr>
        </p:nvSpPr>
        <p:spPr>
          <a:xfrm>
            <a:off x="46451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3622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Write on the front and back of the pages in your Writer’s Notebook.</a:t>
            </a:r>
            <a:endParaRPr sz="1800"/>
          </a:p>
          <a:p>
            <a:pPr marL="274320" lvl="0" indent="-12192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289" name="Google Shape;28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2114550"/>
            <a:ext cx="308610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77724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"/>
              <a:t>Instructional Time</a:t>
            </a:r>
            <a:endParaRPr/>
          </a:p>
        </p:txBody>
      </p:sp>
      <p:sp>
        <p:nvSpPr>
          <p:cNvPr id="295" name="Google Shape;295;p42"/>
          <p:cNvSpPr txBox="1"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Instructor Lessons</a:t>
            </a:r>
            <a:endParaRPr/>
          </a:p>
        </p:txBody>
      </p:sp>
      <p:sp>
        <p:nvSpPr>
          <p:cNvPr id="296" name="Google Shape;296;p42"/>
          <p:cNvSpPr txBox="1">
            <a:spLocks noGrp="1"/>
          </p:cNvSpPr>
          <p:nvPr>
            <p:ph type="body" idx="2"/>
          </p:nvPr>
        </p:nvSpPr>
        <p:spPr>
          <a:xfrm>
            <a:off x="758952" y="996948"/>
            <a:ext cx="3657600" cy="271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4892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Students should be silent and attentive during any lessons or presentations.</a:t>
            </a:r>
            <a:endParaRPr sz="1600"/>
          </a:p>
          <a:p>
            <a:pPr marL="274320" lvl="0" indent="-248920" algn="l" rtl="0"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If you have a </a:t>
            </a:r>
            <a:r>
              <a:rPr lang="en" sz="1600" b="1"/>
              <a:t>RELEVANT</a:t>
            </a:r>
            <a:r>
              <a:rPr lang="en" sz="1600"/>
              <a:t> comment or question, raise your hand.</a:t>
            </a:r>
            <a:endParaRPr sz="1600"/>
          </a:p>
          <a:p>
            <a:pPr marL="274320" lvl="0" indent="-27432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" sz="1600" b="1"/>
              <a:t>DO NOT LEAVE YOUR SEAT WHILE I AM SPEAKING.</a:t>
            </a:r>
            <a:endParaRPr sz="1600"/>
          </a:p>
        </p:txBody>
      </p:sp>
      <p:sp>
        <p:nvSpPr>
          <p:cNvPr id="297" name="Google Shape;297;p42"/>
          <p:cNvSpPr txBox="1">
            <a:spLocks noGrp="1"/>
          </p:cNvSpPr>
          <p:nvPr>
            <p:ph type="body" idx="3"/>
          </p:nvPr>
        </p:nvSpPr>
        <p:spPr>
          <a:xfrm>
            <a:off x="4645152" y="457200"/>
            <a:ext cx="411784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Group/Independent Work</a:t>
            </a:r>
            <a:endParaRPr/>
          </a:p>
        </p:txBody>
      </p:sp>
      <p:sp>
        <p:nvSpPr>
          <p:cNvPr id="298" name="Google Shape;298;p42"/>
          <p:cNvSpPr txBox="1">
            <a:spLocks noGrp="1"/>
          </p:cNvSpPr>
          <p:nvPr>
            <p:ph type="body" idx="4"/>
          </p:nvPr>
        </p:nvSpPr>
        <p:spPr>
          <a:xfrm>
            <a:off x="4645152" y="996948"/>
            <a:ext cx="3657600" cy="306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463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During </a:t>
            </a:r>
            <a:r>
              <a:rPr lang="en" sz="1600" u="sng"/>
              <a:t>group work</a:t>
            </a:r>
            <a:r>
              <a:rPr lang="en" sz="1600"/>
              <a:t>, students may move to join their groups.  Stay with your group.  </a:t>
            </a:r>
            <a:r>
              <a:rPr lang="en" sz="1600" b="1"/>
              <a:t>DO NOT wander the classroom or talk to friends outside your work group.</a:t>
            </a:r>
            <a:endParaRPr sz="1600"/>
          </a:p>
          <a:p>
            <a:pPr marL="274320" lvl="0" indent="-24638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During </a:t>
            </a:r>
            <a:r>
              <a:rPr lang="en" sz="1600" u="sng"/>
              <a:t>independent work</a:t>
            </a:r>
            <a:r>
              <a:rPr lang="en" sz="1600"/>
              <a:t>, you are free to </a:t>
            </a:r>
            <a:r>
              <a:rPr lang="en" sz="1600" b="1"/>
              <a:t>sharpen your pencil or use the Student Station</a:t>
            </a:r>
            <a:r>
              <a:rPr lang="en" sz="1600"/>
              <a:t>.  DO NOT wander the classroom or talk to friends.</a:t>
            </a:r>
            <a:endParaRPr sz="1600"/>
          </a:p>
          <a:p>
            <a:pPr marL="274320" lvl="0" indent="-24638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SzPts val="1600"/>
              <a:buChar char="•"/>
            </a:pPr>
            <a:r>
              <a:rPr lang="en" sz="1600" b="1" u="sng"/>
              <a:t>Work finished? </a:t>
            </a:r>
            <a:r>
              <a:rPr lang="en" sz="1600"/>
              <a:t>Read your book or work on any homework from any class.</a:t>
            </a:r>
            <a:endParaRPr sz="1600"/>
          </a:p>
        </p:txBody>
      </p:sp>
      <p:pic>
        <p:nvPicPr>
          <p:cNvPr id="299" name="Google Shape;299;p42"/>
          <p:cNvPicPr preferRelativeResize="0"/>
          <p:nvPr/>
        </p:nvPicPr>
        <p:blipFill rotWithShape="1">
          <a:blip r:embed="rId3">
            <a:alphaModFix/>
          </a:blip>
          <a:srcRect t="17533" b="17533"/>
          <a:stretch/>
        </p:blipFill>
        <p:spPr>
          <a:xfrm>
            <a:off x="114725" y="2810516"/>
            <a:ext cx="3048000" cy="2226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Attention, Please!</a:t>
            </a:r>
            <a:endParaRPr/>
          </a:p>
        </p:txBody>
      </p:sp>
      <p:sp>
        <p:nvSpPr>
          <p:cNvPr id="305" name="Google Shape;305;p43"/>
          <p:cNvSpPr txBox="1">
            <a:spLocks noGrp="1"/>
          </p:cNvSpPr>
          <p:nvPr>
            <p:ph type="body" idx="1"/>
          </p:nvPr>
        </p:nvSpPr>
        <p:spPr>
          <a:xfrm>
            <a:off x="758952" y="457200"/>
            <a:ext cx="3657600" cy="479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I say...</a:t>
            </a:r>
            <a:endParaRPr/>
          </a:p>
        </p:txBody>
      </p:sp>
      <p:sp>
        <p:nvSpPr>
          <p:cNvPr id="306" name="Google Shape;306;p43"/>
          <p:cNvSpPr txBox="1">
            <a:spLocks noGrp="1"/>
          </p:cNvSpPr>
          <p:nvPr>
            <p:ph type="body" idx="2"/>
          </p:nvPr>
        </p:nvSpPr>
        <p:spPr>
          <a:xfrm>
            <a:off x="758952" y="996948"/>
            <a:ext cx="3657600" cy="228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b="1"/>
              <a:t>“S    A    L    A  ME”</a:t>
            </a:r>
            <a:endParaRPr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  t      n    o     t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  o     d    o 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  p           k  </a:t>
            </a:r>
            <a:endParaRPr/>
          </a:p>
        </p:txBody>
      </p:sp>
      <p:sp>
        <p:nvSpPr>
          <p:cNvPr id="307" name="Google Shape;307;p43"/>
          <p:cNvSpPr txBox="1">
            <a:spLocks noGrp="1"/>
          </p:cNvSpPr>
          <p:nvPr>
            <p:ph type="body" idx="3"/>
          </p:nvPr>
        </p:nvSpPr>
        <p:spPr>
          <a:xfrm>
            <a:off x="4645152" y="457200"/>
            <a:ext cx="3657600" cy="479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/>
              <a:t>You respond...</a:t>
            </a:r>
            <a:endParaRPr/>
          </a:p>
        </p:txBody>
      </p:sp>
      <p:sp>
        <p:nvSpPr>
          <p:cNvPr id="308" name="Google Shape;308;p43"/>
          <p:cNvSpPr txBox="1">
            <a:spLocks noGrp="1"/>
          </p:cNvSpPr>
          <p:nvPr>
            <p:ph type="body" idx="4"/>
          </p:nvPr>
        </p:nvSpPr>
        <p:spPr>
          <a:xfrm>
            <a:off x="4645152" y="996948"/>
            <a:ext cx="3657600" cy="228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b="1"/>
              <a:t>“BOLOGNA”</a:t>
            </a:r>
            <a:endParaRPr b="1"/>
          </a:p>
        </p:txBody>
      </p:sp>
      <p:pic>
        <p:nvPicPr>
          <p:cNvPr id="309" name="Google Shape;30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301" y="1546875"/>
            <a:ext cx="2648951" cy="237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" sz="3600"/>
              <a:t>Welcome Back!</a:t>
            </a:r>
            <a:endParaRPr sz="3600"/>
          </a:p>
        </p:txBody>
      </p:sp>
      <p:pic>
        <p:nvPicPr>
          <p:cNvPr id="144" name="Google Shape;144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42900"/>
            <a:ext cx="3810000" cy="36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Impact"/>
              <a:buNone/>
            </a:pPr>
            <a:r>
              <a:rPr lang="en" sz="4860"/>
              <a:t>Walking in the Hallways as a Class</a:t>
            </a:r>
            <a:endParaRPr sz="4860"/>
          </a:p>
        </p:txBody>
      </p:sp>
      <p:sp>
        <p:nvSpPr>
          <p:cNvPr id="315" name="Google Shape;315;p44"/>
          <p:cNvSpPr txBox="1">
            <a:spLocks noGrp="1"/>
          </p:cNvSpPr>
          <p:nvPr>
            <p:ph type="body" idx="1"/>
          </p:nvPr>
        </p:nvSpPr>
        <p:spPr>
          <a:xfrm>
            <a:off x="762000" y="400050"/>
            <a:ext cx="7543800" cy="268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We will occasionally go to the library or computer lab as a class.  Students will be excused by rows, and are to </a:t>
            </a:r>
            <a:r>
              <a:rPr lang="en" b="1"/>
              <a:t>SILENTLY</a:t>
            </a:r>
            <a:r>
              <a:rPr lang="en"/>
              <a:t> walk to the side of the hallways.</a:t>
            </a: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There will be </a:t>
            </a:r>
            <a:r>
              <a:rPr lang="en" b="1"/>
              <a:t>NO TALKING</a:t>
            </a:r>
            <a:r>
              <a:rPr lang="en"/>
              <a:t>.</a:t>
            </a: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All classroom rules still apply in the hallway, library, and computer lab.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Cotnact Info</a:t>
            </a:r>
            <a:endParaRPr/>
          </a:p>
        </p:txBody>
      </p:sp>
      <p:sp>
        <p:nvSpPr>
          <p:cNvPr id="321" name="Google Shape;321;p45"/>
          <p:cNvSpPr txBox="1">
            <a:spLocks noGrp="1"/>
          </p:cNvSpPr>
          <p:nvPr>
            <p:ph type="body" idx="1"/>
          </p:nvPr>
        </p:nvSpPr>
        <p:spPr>
          <a:xfrm>
            <a:off x="762000" y="514350"/>
            <a:ext cx="7543800" cy="29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camille.sylvester@washk12.org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Website: </a:t>
            </a:r>
            <a:r>
              <a:rPr lang="en" u="sng">
                <a:solidFill>
                  <a:schemeClr val="hlink"/>
                </a:solidFill>
                <a:hlinkClick r:id="rId4"/>
              </a:rPr>
              <a:t>www.sylvestersstudyhall.weebly.com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Zoom: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https://zoom.us/j/8237692461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/>
          <p:cNvSpPr txBox="1"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"/>
              <a:t>EMERGENCY PROCEDURES</a:t>
            </a:r>
            <a:endParaRPr/>
          </a:p>
        </p:txBody>
      </p:sp>
      <p:sp>
        <p:nvSpPr>
          <p:cNvPr id="327" name="Google Shape;327;p46"/>
          <p:cNvSpPr txBox="1"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"/>
              <a:t>Types of Emergencies</a:t>
            </a:r>
            <a:endParaRPr/>
          </a:p>
        </p:txBody>
      </p:sp>
      <p:pic>
        <p:nvPicPr>
          <p:cNvPr id="333" name="Google Shape;333;p47" descr="http://iloveuguys.org/images/4_action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471" y="1085850"/>
            <a:ext cx="5079997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762000" y="3371850"/>
            <a:ext cx="83820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Impact"/>
              <a:buNone/>
            </a:pPr>
            <a:r>
              <a:rPr lang="en" sz="3600"/>
              <a:t>Classroom Assumptions (AKA Rules)</a:t>
            </a:r>
            <a:endParaRPr sz="3600"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762000" y="457200"/>
            <a:ext cx="4075500" cy="3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lvl="0" indent="-22352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Be on-time, prepared, and on-task.</a:t>
            </a:r>
            <a:endParaRPr sz="2000">
              <a:solidFill>
                <a:schemeClr val="dk1"/>
              </a:solidFill>
            </a:endParaRPr>
          </a:p>
          <a:p>
            <a:pPr marL="274320" lvl="0" indent="-223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You are responsible for your own learning.</a:t>
            </a:r>
            <a:endParaRPr sz="2000">
              <a:solidFill>
                <a:schemeClr val="dk1"/>
              </a:solidFill>
            </a:endParaRPr>
          </a:p>
          <a:p>
            <a:pPr marL="274320" lvl="0" indent="-223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Personal electronics are for educational purposes only.</a:t>
            </a:r>
            <a:endParaRPr sz="2000">
              <a:solidFill>
                <a:schemeClr val="dk1"/>
              </a:solidFill>
            </a:endParaRPr>
          </a:p>
          <a:p>
            <a:pPr marL="274320" lvl="0" indent="-223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Always be honest and respectful.</a:t>
            </a:r>
            <a:endParaRPr sz="2000">
              <a:solidFill>
                <a:schemeClr val="dk1"/>
              </a:solidFill>
            </a:endParaRPr>
          </a:p>
          <a:p>
            <a:pPr marL="274320" lvl="0" indent="-223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>
                <a:solidFill>
                  <a:schemeClr val="dk1"/>
                </a:solidFill>
              </a:rPr>
              <a:t>Clean up your area and do not damage or draw on any classroom property.</a:t>
            </a:r>
            <a:endParaRPr sz="2000"/>
          </a:p>
        </p:txBody>
      </p:sp>
      <p:sp>
        <p:nvSpPr>
          <p:cNvPr id="153" name="Google Shape;153;p27"/>
          <p:cNvSpPr txBox="1"/>
          <p:nvPr/>
        </p:nvSpPr>
        <p:spPr>
          <a:xfrm>
            <a:off x="838200" y="4572000"/>
            <a:ext cx="74676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behavior will be allowed that interferes with the </a:t>
            </a:r>
            <a:r>
              <a:rPr lang="en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RIGHTS</a:t>
            </a:r>
            <a:r>
              <a:rPr lang="en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every student to listen and learn in a safe environment.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p27" descr="Love Books I Art Pr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514350"/>
            <a:ext cx="2228850" cy="282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1114325" y="693675"/>
            <a:ext cx="67818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Impact"/>
              <a:buNone/>
            </a:pPr>
            <a:r>
              <a:rPr lang="en" sz="7200"/>
              <a:t>DON’T BE </a:t>
            </a:r>
            <a:r>
              <a:rPr lang="en" sz="11500"/>
              <a:t>RUDE</a:t>
            </a:r>
            <a:r>
              <a:rPr lang="en" sz="7200"/>
              <a:t>.</a:t>
            </a:r>
            <a:endParaRPr sz="7200"/>
          </a:p>
        </p:txBody>
      </p:sp>
      <p:sp>
        <p:nvSpPr>
          <p:cNvPr id="162" name="Google Shape;162;p28"/>
          <p:cNvSpPr txBox="1"/>
          <p:nvPr/>
        </p:nvSpPr>
        <p:spPr>
          <a:xfrm>
            <a:off x="401550" y="1822000"/>
            <a:ext cx="8432100" cy="2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500"/>
              <a:buFont typeface="Impact"/>
              <a:buNone/>
            </a:pPr>
            <a:r>
              <a:rPr lang="en" sz="72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BE DIFFERENT. </a:t>
            </a:r>
            <a:endParaRPr sz="72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500"/>
              <a:buFont typeface="Impact"/>
              <a:buNone/>
            </a:pPr>
            <a:r>
              <a:rPr lang="en" sz="115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BE NICE</a:t>
            </a:r>
            <a:r>
              <a:rPr lang="en" sz="48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endParaRPr sz="48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609600" y="3429000"/>
            <a:ext cx="8305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"/>
              <a:t>Consequences</a:t>
            </a:r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2"/>
          </p:nvPr>
        </p:nvSpPr>
        <p:spPr>
          <a:xfrm>
            <a:off x="4495800" y="400050"/>
            <a:ext cx="40386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lvl="0" indent="-2501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Failure to comply will be viewed as disruptive behavior:</a:t>
            </a:r>
            <a:endParaRPr sz="2000"/>
          </a:p>
          <a:p>
            <a:pPr marL="594360" lvl="1" indent="-2362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en" sz="1800">
                <a:solidFill>
                  <a:schemeClr val="dk1"/>
                </a:solidFill>
              </a:rPr>
              <a:t>1</a:t>
            </a:r>
            <a:r>
              <a:rPr lang="en" sz="1800" baseline="30000">
                <a:solidFill>
                  <a:schemeClr val="dk1"/>
                </a:solidFill>
              </a:rPr>
              <a:t>st</a:t>
            </a:r>
            <a:r>
              <a:rPr lang="en" sz="1800">
                <a:solidFill>
                  <a:schemeClr val="dk1"/>
                </a:solidFill>
              </a:rPr>
              <a:t> offense = hallway conference with me</a:t>
            </a:r>
            <a:endParaRPr sz="1800">
              <a:solidFill>
                <a:schemeClr val="dk1"/>
              </a:solidFill>
            </a:endParaRPr>
          </a:p>
          <a:p>
            <a:pPr marL="594360" lvl="1" indent="-2362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en" sz="1800">
                <a:solidFill>
                  <a:schemeClr val="dk1"/>
                </a:solidFill>
              </a:rPr>
              <a:t>2</a:t>
            </a:r>
            <a:r>
              <a:rPr lang="en" sz="1800" baseline="30000">
                <a:solidFill>
                  <a:schemeClr val="dk1"/>
                </a:solidFill>
              </a:rPr>
              <a:t>nd</a:t>
            </a:r>
            <a:r>
              <a:rPr lang="en" sz="1800">
                <a:solidFill>
                  <a:schemeClr val="dk1"/>
                </a:solidFill>
              </a:rPr>
              <a:t> offense = parent contact</a:t>
            </a:r>
            <a:endParaRPr sz="1800">
              <a:solidFill>
                <a:schemeClr val="dk1"/>
              </a:solidFill>
            </a:endParaRPr>
          </a:p>
          <a:p>
            <a:pPr marL="594360" lvl="1" indent="-2362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en" sz="1800">
                <a:solidFill>
                  <a:schemeClr val="dk1"/>
                </a:solidFill>
              </a:rPr>
              <a:t>3</a:t>
            </a:r>
            <a:r>
              <a:rPr lang="en" sz="1800" baseline="30000">
                <a:solidFill>
                  <a:schemeClr val="dk1"/>
                </a:solidFill>
              </a:rPr>
              <a:t>rd</a:t>
            </a:r>
            <a:r>
              <a:rPr lang="en" sz="1800">
                <a:solidFill>
                  <a:schemeClr val="dk1"/>
                </a:solidFill>
              </a:rPr>
              <a:t> offense = parent conference</a:t>
            </a:r>
            <a:endParaRPr sz="1800">
              <a:solidFill>
                <a:schemeClr val="dk1"/>
              </a:solidFill>
            </a:endParaRPr>
          </a:p>
          <a:p>
            <a:pPr marL="594360" lvl="1" indent="-25907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en" sz="1800">
                <a:solidFill>
                  <a:schemeClr val="dk1"/>
                </a:solidFill>
              </a:rPr>
              <a:t>4</a:t>
            </a:r>
            <a:r>
              <a:rPr lang="en" sz="1800" baseline="30000">
                <a:solidFill>
                  <a:schemeClr val="dk1"/>
                </a:solidFill>
              </a:rPr>
              <a:t>th</a:t>
            </a:r>
            <a:r>
              <a:rPr lang="en" sz="1800">
                <a:solidFill>
                  <a:schemeClr val="dk1"/>
                </a:solidFill>
              </a:rPr>
              <a:t> offense = removal from classroom to principal’s office for the remainder of class</a:t>
            </a:r>
            <a:endParaRPr sz="1800"/>
          </a:p>
          <a:p>
            <a:pPr marL="594360" lvl="1" indent="-14477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None/>
            </a:pPr>
            <a:endParaRPr sz="2040" b="1"/>
          </a:p>
          <a:p>
            <a:pPr marL="594360" lvl="1" indent="-27431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2040"/>
              <a:buChar char="•"/>
            </a:pPr>
            <a:r>
              <a:rPr lang="en" sz="2040" b="1"/>
              <a:t>THIS IS FOR THE ENTIRE SCHOOL YEAR.</a:t>
            </a:r>
            <a:endParaRPr sz="2720"/>
          </a:p>
          <a:p>
            <a:pPr marL="274320" lvl="0" indent="-12319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SzPts val="2380"/>
              <a:buNone/>
            </a:pPr>
            <a:endParaRPr sz="2380"/>
          </a:p>
        </p:txBody>
      </p:sp>
      <p:pic>
        <p:nvPicPr>
          <p:cNvPr id="169" name="Google Shape;169;p29" descr="http://www.mommyish.com/wp-content/uploads/2014/05/snape-punished-gif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1350" y="-2"/>
            <a:ext cx="2685100" cy="24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/>
          <p:nvPr/>
        </p:nvSpPr>
        <p:spPr>
          <a:xfrm rot="-772912">
            <a:off x="413526" y="313323"/>
            <a:ext cx="2091130" cy="799599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BBBB"/>
          </a:solidFill>
          <a:ln w="22225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 rot="-791610">
            <a:off x="506799" y="462596"/>
            <a:ext cx="1904571" cy="50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 kidding…no, but seriously.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29" descr="Eight ways to be a better human being #inspiration #motivation #DwightSchru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92985"/>
            <a:ext cx="3710050" cy="2199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"/>
              <a:t>CLASSROOM PROCEDURES</a:t>
            </a: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Impact"/>
              <a:buNone/>
            </a:pPr>
            <a:r>
              <a:rPr lang="en" sz="4860"/>
              <a:t>Be Prepared </a:t>
            </a:r>
            <a:br>
              <a:rPr lang="en" sz="4860"/>
            </a:br>
            <a:r>
              <a:rPr lang="en" sz="4860"/>
              <a:t>with Materials</a:t>
            </a:r>
            <a:endParaRPr sz="4860"/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Required Materials</a:t>
            </a:r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2"/>
          </p:nvPr>
        </p:nvSpPr>
        <p:spPr>
          <a:xfrm>
            <a:off x="758952" y="996948"/>
            <a:ext cx="3736848" cy="24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22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b="1"/>
              <a:t>Stays in classroom:</a:t>
            </a:r>
            <a:endParaRPr sz="1400"/>
          </a:p>
          <a:p>
            <a:pPr marL="594360" lvl="1" indent="-245744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College rule notebook</a:t>
            </a:r>
            <a:endParaRPr sz="1400"/>
          </a:p>
          <a:p>
            <a:pPr marL="594360" lvl="1" indent="-245744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Black or blue pen</a:t>
            </a:r>
            <a:endParaRPr sz="1400"/>
          </a:p>
          <a:p>
            <a:pPr marL="594360" lvl="1" indent="-245744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Red pen</a:t>
            </a:r>
            <a:endParaRPr sz="1400"/>
          </a:p>
          <a:p>
            <a:pPr marL="594360" lvl="1" indent="-245744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Pocket folder with 3 prongs (not a binder with metal rings)</a:t>
            </a:r>
            <a:endParaRPr sz="1400"/>
          </a:p>
          <a:p>
            <a:pPr marL="594360" lvl="1" indent="-245744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12-pack colored pencils</a:t>
            </a:r>
            <a:endParaRPr sz="1400"/>
          </a:p>
          <a:p>
            <a:pPr marL="274320" lvl="0" indent="-2222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400"/>
              <a:buChar char="•"/>
            </a:pPr>
            <a:r>
              <a:rPr lang="en" sz="1400" b="1"/>
              <a:t>Bring daily:</a:t>
            </a:r>
            <a:endParaRPr sz="1400"/>
          </a:p>
          <a:p>
            <a:pPr marL="594360" lvl="1" indent="-245744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Personal reading book</a:t>
            </a:r>
            <a:endParaRPr sz="1400"/>
          </a:p>
          <a:p>
            <a:pPr marL="594360" lvl="1" indent="-245744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Day planner</a:t>
            </a:r>
            <a:endParaRPr sz="1400"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3"/>
          </p:nvPr>
        </p:nvSpPr>
        <p:spPr>
          <a:xfrm>
            <a:off x="46451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Class Filing Folders</a:t>
            </a: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4"/>
          </p:nvPr>
        </p:nvSpPr>
        <p:spPr>
          <a:xfrm>
            <a:off x="46451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4892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Your class period is assigned a file cabinet drawer.  You will keep your materials in individual hanging folders, arranged alphabetically.</a:t>
            </a:r>
            <a:endParaRPr sz="2000"/>
          </a:p>
        </p:txBody>
      </p:sp>
      <p:pic>
        <p:nvPicPr>
          <p:cNvPr id="188" name="Google Shape;188;p31" descr="http://weknowmemes.com/wp-content/uploads/2012/02/dear-diary-spiderm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2000" y="2617425"/>
            <a:ext cx="2686050" cy="189217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/>
          <p:nvPr/>
        </p:nvSpPr>
        <p:spPr>
          <a:xfrm>
            <a:off x="839110" y="2686050"/>
            <a:ext cx="3139835" cy="337541"/>
          </a:xfrm>
          <a:custGeom>
            <a:avLst/>
            <a:gdLst/>
            <a:ahLst/>
            <a:cxnLst/>
            <a:rect l="l" t="t" r="r" b="b"/>
            <a:pathLst>
              <a:path w="3139835" h="450055" extrusionOk="0">
                <a:moveTo>
                  <a:pt x="89578" y="307179"/>
                </a:moveTo>
                <a:lnTo>
                  <a:pt x="105671" y="307179"/>
                </a:lnTo>
                <a:lnTo>
                  <a:pt x="139747" y="313882"/>
                </a:lnTo>
                <a:lnTo>
                  <a:pt x="149181" y="314920"/>
                </a:lnTo>
                <a:lnTo>
                  <a:pt x="183393" y="321581"/>
                </a:lnTo>
                <a:lnTo>
                  <a:pt x="218290" y="327528"/>
                </a:lnTo>
                <a:lnTo>
                  <a:pt x="247558" y="333306"/>
                </a:lnTo>
                <a:lnTo>
                  <a:pt x="280974" y="337387"/>
                </a:lnTo>
                <a:lnTo>
                  <a:pt x="307683" y="343381"/>
                </a:lnTo>
                <a:lnTo>
                  <a:pt x="338616" y="348068"/>
                </a:lnTo>
                <a:lnTo>
                  <a:pt x="367890" y="351574"/>
                </a:lnTo>
                <a:lnTo>
                  <a:pt x="398788" y="355523"/>
                </a:lnTo>
                <a:lnTo>
                  <a:pt x="430962" y="358809"/>
                </a:lnTo>
                <a:lnTo>
                  <a:pt x="462720" y="364811"/>
                </a:lnTo>
                <a:lnTo>
                  <a:pt x="497265" y="369499"/>
                </a:lnTo>
                <a:lnTo>
                  <a:pt x="532636" y="373004"/>
                </a:lnTo>
                <a:lnTo>
                  <a:pt x="568252" y="376954"/>
                </a:lnTo>
                <a:lnTo>
                  <a:pt x="603940" y="378124"/>
                </a:lnTo>
                <a:lnTo>
                  <a:pt x="639650" y="380587"/>
                </a:lnTo>
                <a:lnTo>
                  <a:pt x="673249" y="384228"/>
                </a:lnTo>
                <a:lnTo>
                  <a:pt x="703313" y="385306"/>
                </a:lnTo>
                <a:lnTo>
                  <a:pt x="734446" y="385626"/>
                </a:lnTo>
                <a:lnTo>
                  <a:pt x="766689" y="385721"/>
                </a:lnTo>
                <a:lnTo>
                  <a:pt x="796351" y="387865"/>
                </a:lnTo>
                <a:lnTo>
                  <a:pt x="827365" y="391411"/>
                </a:lnTo>
                <a:lnTo>
                  <a:pt x="859573" y="392462"/>
                </a:lnTo>
                <a:lnTo>
                  <a:pt x="889224" y="392774"/>
                </a:lnTo>
                <a:lnTo>
                  <a:pt x="920235" y="392865"/>
                </a:lnTo>
                <a:lnTo>
                  <a:pt x="952442" y="392892"/>
                </a:lnTo>
                <a:lnTo>
                  <a:pt x="982093" y="392901"/>
                </a:lnTo>
                <a:lnTo>
                  <a:pt x="1010987" y="392903"/>
                </a:lnTo>
                <a:lnTo>
                  <a:pt x="1039657" y="395021"/>
                </a:lnTo>
                <a:lnTo>
                  <a:pt x="1068260" y="398558"/>
                </a:lnTo>
                <a:lnTo>
                  <a:pt x="1096843" y="399607"/>
                </a:lnTo>
                <a:lnTo>
                  <a:pt x="1127537" y="399917"/>
                </a:lnTo>
                <a:lnTo>
                  <a:pt x="1159650" y="400009"/>
                </a:lnTo>
                <a:lnTo>
                  <a:pt x="1189273" y="400036"/>
                </a:lnTo>
                <a:lnTo>
                  <a:pt x="1218159" y="400045"/>
                </a:lnTo>
                <a:lnTo>
                  <a:pt x="1246826" y="402164"/>
                </a:lnTo>
                <a:lnTo>
                  <a:pt x="1277545" y="405702"/>
                </a:lnTo>
                <a:lnTo>
                  <a:pt x="1309666" y="406750"/>
                </a:lnTo>
                <a:lnTo>
                  <a:pt x="1339291" y="407061"/>
                </a:lnTo>
                <a:lnTo>
                  <a:pt x="1368178" y="407153"/>
                </a:lnTo>
                <a:lnTo>
                  <a:pt x="1398962" y="407180"/>
                </a:lnTo>
                <a:lnTo>
                  <a:pt x="1431101" y="407188"/>
                </a:lnTo>
                <a:lnTo>
                  <a:pt x="1460733" y="409308"/>
                </a:lnTo>
                <a:lnTo>
                  <a:pt x="1489621" y="412845"/>
                </a:lnTo>
                <a:lnTo>
                  <a:pt x="1520405" y="413894"/>
                </a:lnTo>
                <a:lnTo>
                  <a:pt x="1552545" y="414205"/>
                </a:lnTo>
                <a:lnTo>
                  <a:pt x="1582177" y="416414"/>
                </a:lnTo>
                <a:lnTo>
                  <a:pt x="1611064" y="419978"/>
                </a:lnTo>
                <a:lnTo>
                  <a:pt x="1639732" y="421035"/>
                </a:lnTo>
                <a:lnTo>
                  <a:pt x="1670451" y="421347"/>
                </a:lnTo>
                <a:lnTo>
                  <a:pt x="1702572" y="421440"/>
                </a:lnTo>
                <a:lnTo>
                  <a:pt x="1734314" y="423584"/>
                </a:lnTo>
                <a:lnTo>
                  <a:pt x="1766738" y="427130"/>
                </a:lnTo>
                <a:lnTo>
                  <a:pt x="1796453" y="428181"/>
                </a:lnTo>
                <a:lnTo>
                  <a:pt x="1825366" y="428492"/>
                </a:lnTo>
                <a:lnTo>
                  <a:pt x="1854041" y="428584"/>
                </a:lnTo>
                <a:lnTo>
                  <a:pt x="1882646" y="430728"/>
                </a:lnTo>
                <a:lnTo>
                  <a:pt x="1913347" y="434274"/>
                </a:lnTo>
                <a:lnTo>
                  <a:pt x="1945462" y="435325"/>
                </a:lnTo>
                <a:lnTo>
                  <a:pt x="1980965" y="435680"/>
                </a:lnTo>
                <a:lnTo>
                  <a:pt x="2011182" y="435741"/>
                </a:lnTo>
                <a:lnTo>
                  <a:pt x="2046335" y="435762"/>
                </a:lnTo>
                <a:lnTo>
                  <a:pt x="2073677" y="435765"/>
                </a:lnTo>
                <a:lnTo>
                  <a:pt x="2101887" y="435766"/>
                </a:lnTo>
                <a:lnTo>
                  <a:pt x="2130354" y="435767"/>
                </a:lnTo>
                <a:lnTo>
                  <a:pt x="2158897" y="435767"/>
                </a:lnTo>
                <a:lnTo>
                  <a:pt x="2188256" y="435767"/>
                </a:lnTo>
                <a:lnTo>
                  <a:pt x="2220150" y="435767"/>
                </a:lnTo>
                <a:lnTo>
                  <a:pt x="2255182" y="437883"/>
                </a:lnTo>
                <a:lnTo>
                  <a:pt x="2283019" y="441420"/>
                </a:lnTo>
                <a:lnTo>
                  <a:pt x="2311375" y="442469"/>
                </a:lnTo>
                <a:lnTo>
                  <a:pt x="2339886" y="444896"/>
                </a:lnTo>
                <a:lnTo>
                  <a:pt x="2368442" y="448526"/>
                </a:lnTo>
                <a:lnTo>
                  <a:pt x="2397011" y="449601"/>
                </a:lnTo>
                <a:lnTo>
                  <a:pt x="2431316" y="449965"/>
                </a:lnTo>
                <a:lnTo>
                  <a:pt x="2466727" y="450037"/>
                </a:lnTo>
                <a:lnTo>
                  <a:pt x="2494836" y="450048"/>
                </a:lnTo>
                <a:lnTo>
                  <a:pt x="2523273" y="450053"/>
                </a:lnTo>
                <a:lnTo>
                  <a:pt x="2551807" y="450054"/>
                </a:lnTo>
                <a:lnTo>
                  <a:pt x="2579576" y="450054"/>
                </a:lnTo>
                <a:lnTo>
                  <a:pt x="2612811" y="450054"/>
                </a:lnTo>
                <a:lnTo>
                  <a:pt x="2640338" y="450054"/>
                </a:lnTo>
                <a:lnTo>
                  <a:pt x="2668602" y="450054"/>
                </a:lnTo>
                <a:lnTo>
                  <a:pt x="2697085" y="450054"/>
                </a:lnTo>
                <a:lnTo>
                  <a:pt x="2731361" y="450054"/>
                </a:lnTo>
                <a:lnTo>
                  <a:pt x="2761365" y="450054"/>
                </a:lnTo>
                <a:lnTo>
                  <a:pt x="2796446" y="450054"/>
                </a:lnTo>
                <a:lnTo>
                  <a:pt x="2823776" y="450054"/>
                </a:lnTo>
                <a:lnTo>
                  <a:pt x="2851983" y="450054"/>
                </a:lnTo>
                <a:lnTo>
                  <a:pt x="2880449" y="449261"/>
                </a:lnTo>
                <a:lnTo>
                  <a:pt x="2908991" y="445145"/>
                </a:lnTo>
                <a:lnTo>
                  <a:pt x="2936763" y="443573"/>
                </a:lnTo>
                <a:lnTo>
                  <a:pt x="2967883" y="440924"/>
                </a:lnTo>
                <a:lnTo>
                  <a:pt x="2996960" y="436786"/>
                </a:lnTo>
                <a:lnTo>
                  <a:pt x="3025634" y="430265"/>
                </a:lnTo>
                <a:lnTo>
                  <a:pt x="3057582" y="419000"/>
                </a:lnTo>
                <a:lnTo>
                  <a:pt x="3092251" y="401630"/>
                </a:lnTo>
                <a:lnTo>
                  <a:pt x="3112343" y="384371"/>
                </a:lnTo>
                <a:lnTo>
                  <a:pt x="3135159" y="355124"/>
                </a:lnTo>
                <a:lnTo>
                  <a:pt x="3137826" y="348067"/>
                </a:lnTo>
                <a:lnTo>
                  <a:pt x="3139834" y="316588"/>
                </a:lnTo>
                <a:lnTo>
                  <a:pt x="3134231" y="297631"/>
                </a:lnTo>
                <a:lnTo>
                  <a:pt x="3118471" y="262199"/>
                </a:lnTo>
                <a:lnTo>
                  <a:pt x="3116109" y="255761"/>
                </a:lnTo>
                <a:lnTo>
                  <a:pt x="3107134" y="244374"/>
                </a:lnTo>
                <a:lnTo>
                  <a:pt x="3075919" y="214441"/>
                </a:lnTo>
                <a:lnTo>
                  <a:pt x="3046183" y="190515"/>
                </a:lnTo>
                <a:lnTo>
                  <a:pt x="3011252" y="166688"/>
                </a:lnTo>
                <a:lnTo>
                  <a:pt x="2981979" y="152546"/>
                </a:lnTo>
                <a:lnTo>
                  <a:pt x="2946445" y="137405"/>
                </a:lnTo>
                <a:lnTo>
                  <a:pt x="2918315" y="129082"/>
                </a:lnTo>
                <a:lnTo>
                  <a:pt x="2889872" y="119472"/>
                </a:lnTo>
                <a:lnTo>
                  <a:pt x="2861336" y="108687"/>
                </a:lnTo>
                <a:lnTo>
                  <a:pt x="2832772" y="100465"/>
                </a:lnTo>
                <a:lnTo>
                  <a:pt x="2802084" y="93001"/>
                </a:lnTo>
                <a:lnTo>
                  <a:pt x="2767856" y="85763"/>
                </a:lnTo>
                <a:lnTo>
                  <a:pt x="2732579" y="78591"/>
                </a:lnTo>
                <a:lnTo>
                  <a:pt x="2699108" y="73556"/>
                </a:lnTo>
                <a:lnTo>
                  <a:pt x="2666965" y="69947"/>
                </a:lnTo>
                <a:lnTo>
                  <a:pt x="2634423" y="63850"/>
                </a:lnTo>
                <a:lnTo>
                  <a:pt x="2602556" y="57017"/>
                </a:lnTo>
                <a:lnTo>
                  <a:pt x="2567978" y="52082"/>
                </a:lnTo>
                <a:lnTo>
                  <a:pt x="2532598" y="48503"/>
                </a:lnTo>
                <a:lnTo>
                  <a:pt x="2496979" y="42416"/>
                </a:lnTo>
                <a:lnTo>
                  <a:pt x="2461290" y="37702"/>
                </a:lnTo>
                <a:lnTo>
                  <a:pt x="2425580" y="34188"/>
                </a:lnTo>
                <a:lnTo>
                  <a:pt x="2391981" y="30237"/>
                </a:lnTo>
                <a:lnTo>
                  <a:pt x="2359800" y="26949"/>
                </a:lnTo>
                <a:lnTo>
                  <a:pt x="2325130" y="23064"/>
                </a:lnTo>
                <a:lnTo>
                  <a:pt x="2289722" y="19797"/>
                </a:lnTo>
                <a:lnTo>
                  <a:pt x="2254095" y="15918"/>
                </a:lnTo>
                <a:lnTo>
                  <a:pt x="2218404" y="14769"/>
                </a:lnTo>
                <a:lnTo>
                  <a:pt x="2184809" y="12312"/>
                </a:lnTo>
                <a:lnTo>
                  <a:pt x="2152631" y="8674"/>
                </a:lnTo>
                <a:lnTo>
                  <a:pt x="2117961" y="7596"/>
                </a:lnTo>
                <a:lnTo>
                  <a:pt x="2084669" y="7276"/>
                </a:lnTo>
                <a:lnTo>
                  <a:pt x="2052580" y="7182"/>
                </a:lnTo>
                <a:lnTo>
                  <a:pt x="2020053" y="7154"/>
                </a:lnTo>
                <a:lnTo>
                  <a:pt x="1988191" y="7145"/>
                </a:lnTo>
                <a:lnTo>
                  <a:pt x="1955732" y="7143"/>
                </a:lnTo>
                <a:lnTo>
                  <a:pt x="1923889" y="7142"/>
                </a:lnTo>
                <a:lnTo>
                  <a:pt x="1891436" y="7142"/>
                </a:lnTo>
                <a:lnTo>
                  <a:pt x="1861711" y="7142"/>
                </a:lnTo>
                <a:lnTo>
                  <a:pt x="1832796" y="5025"/>
                </a:lnTo>
                <a:lnTo>
                  <a:pt x="1802003" y="1488"/>
                </a:lnTo>
                <a:lnTo>
                  <a:pt x="1769861" y="439"/>
                </a:lnTo>
                <a:lnTo>
                  <a:pt x="1740229" y="129"/>
                </a:lnTo>
                <a:lnTo>
                  <a:pt x="1705564" y="24"/>
                </a:lnTo>
                <a:lnTo>
                  <a:pt x="1670083" y="4913"/>
                </a:lnTo>
                <a:lnTo>
                  <a:pt x="1641962" y="6481"/>
                </a:lnTo>
                <a:lnTo>
                  <a:pt x="1614315" y="6946"/>
                </a:lnTo>
                <a:lnTo>
                  <a:pt x="1581121" y="7103"/>
                </a:lnTo>
                <a:lnTo>
                  <a:pt x="1553602" y="7130"/>
                </a:lnTo>
                <a:lnTo>
                  <a:pt x="1525339" y="7138"/>
                </a:lnTo>
                <a:lnTo>
                  <a:pt x="1496857" y="7141"/>
                </a:lnTo>
                <a:lnTo>
                  <a:pt x="1462581" y="7141"/>
                </a:lnTo>
                <a:lnTo>
                  <a:pt x="1427176" y="2232"/>
                </a:lnTo>
                <a:lnTo>
                  <a:pt x="1399068" y="660"/>
                </a:lnTo>
                <a:lnTo>
                  <a:pt x="1371425" y="194"/>
                </a:lnTo>
                <a:lnTo>
                  <a:pt x="1338232" y="37"/>
                </a:lnTo>
                <a:lnTo>
                  <a:pt x="1310714" y="10"/>
                </a:lnTo>
                <a:lnTo>
                  <a:pt x="1276763" y="0"/>
                </a:lnTo>
                <a:lnTo>
                  <a:pt x="1241423" y="4908"/>
                </a:lnTo>
                <a:lnTo>
                  <a:pt x="1205985" y="6700"/>
                </a:lnTo>
                <a:lnTo>
                  <a:pt x="1172027" y="7055"/>
                </a:lnTo>
                <a:lnTo>
                  <a:pt x="1139654" y="7124"/>
                </a:lnTo>
                <a:lnTo>
                  <a:pt x="1105626" y="7138"/>
                </a:lnTo>
                <a:lnTo>
                  <a:pt x="1071946" y="7141"/>
                </a:lnTo>
                <a:lnTo>
                  <a:pt x="1044136" y="7141"/>
                </a:lnTo>
                <a:lnTo>
                  <a:pt x="1011998" y="2232"/>
                </a:lnTo>
                <a:lnTo>
                  <a:pt x="980603" y="439"/>
                </a:lnTo>
                <a:lnTo>
                  <a:pt x="947855" y="85"/>
                </a:lnTo>
                <a:lnTo>
                  <a:pt x="913546" y="809"/>
                </a:lnTo>
                <a:lnTo>
                  <a:pt x="880898" y="5656"/>
                </a:lnTo>
                <a:lnTo>
                  <a:pt x="847903" y="6848"/>
                </a:lnTo>
                <a:lnTo>
                  <a:pt x="818455" y="7084"/>
                </a:lnTo>
                <a:lnTo>
                  <a:pt x="789707" y="7130"/>
                </a:lnTo>
                <a:lnTo>
                  <a:pt x="757306" y="7139"/>
                </a:lnTo>
                <a:lnTo>
                  <a:pt x="726035" y="7141"/>
                </a:lnTo>
                <a:lnTo>
                  <a:pt x="696927" y="7142"/>
                </a:lnTo>
                <a:lnTo>
                  <a:pt x="668247" y="7142"/>
                </a:lnTo>
                <a:lnTo>
                  <a:pt x="634742" y="12051"/>
                </a:lnTo>
                <a:lnTo>
                  <a:pt x="604370" y="13844"/>
                </a:lnTo>
                <a:lnTo>
                  <a:pt x="575440" y="14198"/>
                </a:lnTo>
                <a:lnTo>
                  <a:pt x="546795" y="14268"/>
                </a:lnTo>
                <a:lnTo>
                  <a:pt x="518206" y="16399"/>
                </a:lnTo>
                <a:lnTo>
                  <a:pt x="489628" y="20436"/>
                </a:lnTo>
                <a:lnTo>
                  <a:pt x="461053" y="21233"/>
                </a:lnTo>
                <a:lnTo>
                  <a:pt x="432478" y="23507"/>
                </a:lnTo>
                <a:lnTo>
                  <a:pt x="401668" y="32815"/>
                </a:lnTo>
                <a:lnTo>
                  <a:pt x="367889" y="39127"/>
                </a:lnTo>
                <a:lnTo>
                  <a:pt x="338081" y="44486"/>
                </a:lnTo>
                <a:lnTo>
                  <a:pt x="308598" y="50071"/>
                </a:lnTo>
                <a:lnTo>
                  <a:pt x="278787" y="59852"/>
                </a:lnTo>
                <a:lnTo>
                  <a:pt x="248373" y="65824"/>
                </a:lnTo>
                <a:lnTo>
                  <a:pt x="213498" y="77258"/>
                </a:lnTo>
                <a:lnTo>
                  <a:pt x="180071" y="89893"/>
                </a:lnTo>
                <a:lnTo>
                  <a:pt x="146728" y="100464"/>
                </a:lnTo>
                <a:lnTo>
                  <a:pt x="137203" y="104180"/>
                </a:lnTo>
                <a:lnTo>
                  <a:pt x="103865" y="114751"/>
                </a:lnTo>
                <a:lnTo>
                  <a:pt x="68773" y="130087"/>
                </a:lnTo>
                <a:lnTo>
                  <a:pt x="33401" y="159549"/>
                </a:lnTo>
                <a:lnTo>
                  <a:pt x="23896" y="166688"/>
                </a:lnTo>
                <a:lnTo>
                  <a:pt x="20698" y="171449"/>
                </a:lnTo>
                <a:lnTo>
                  <a:pt x="18483" y="176211"/>
                </a:lnTo>
                <a:lnTo>
                  <a:pt x="455" y="196253"/>
                </a:lnTo>
                <a:lnTo>
                  <a:pt x="0" y="198304"/>
                </a:lnTo>
                <a:lnTo>
                  <a:pt x="490" y="200464"/>
                </a:lnTo>
                <a:lnTo>
                  <a:pt x="2358" y="204982"/>
                </a:lnTo>
                <a:lnTo>
                  <a:pt x="4607" y="226222"/>
                </a:lnTo>
                <a:lnTo>
                  <a:pt x="11616" y="235743"/>
                </a:lnTo>
                <a:lnTo>
                  <a:pt x="15240" y="240504"/>
                </a:lnTo>
                <a:lnTo>
                  <a:pt x="19684" y="250029"/>
                </a:lnTo>
                <a:lnTo>
                  <a:pt x="34899" y="266698"/>
                </a:lnTo>
                <a:lnTo>
                  <a:pt x="41728" y="269344"/>
                </a:lnTo>
                <a:lnTo>
                  <a:pt x="59047" y="274835"/>
                </a:lnTo>
                <a:lnTo>
                  <a:pt x="85502" y="289775"/>
                </a:lnTo>
                <a:lnTo>
                  <a:pt x="119149" y="298921"/>
                </a:lnTo>
                <a:lnTo>
                  <a:pt x="139604" y="305519"/>
                </a:lnTo>
                <a:lnTo>
                  <a:pt x="150879" y="311362"/>
                </a:lnTo>
                <a:lnTo>
                  <a:pt x="182550" y="319804"/>
                </a:lnTo>
                <a:lnTo>
                  <a:pt x="216685" y="326975"/>
                </a:lnTo>
                <a:lnTo>
                  <a:pt x="232014" y="330243"/>
                </a:lnTo>
                <a:lnTo>
                  <a:pt x="246610" y="334121"/>
                </a:lnTo>
                <a:lnTo>
                  <a:pt x="277420" y="337728"/>
                </a:lnTo>
                <a:lnTo>
                  <a:pt x="310591" y="342444"/>
                </a:lnTo>
                <a:lnTo>
                  <a:pt x="320362" y="343489"/>
                </a:lnTo>
                <a:lnTo>
                  <a:pt x="349910" y="349362"/>
                </a:lnTo>
                <a:lnTo>
                  <a:pt x="384189" y="350776"/>
                </a:lnTo>
                <a:lnTo>
                  <a:pt x="418151" y="356741"/>
                </a:lnTo>
                <a:lnTo>
                  <a:pt x="441997" y="357921"/>
                </a:lnTo>
                <a:lnTo>
                  <a:pt x="474693" y="364456"/>
                </a:lnTo>
                <a:lnTo>
                  <a:pt x="490675" y="369851"/>
                </a:lnTo>
                <a:lnTo>
                  <a:pt x="523026" y="371378"/>
                </a:lnTo>
                <a:lnTo>
                  <a:pt x="558406" y="378419"/>
                </a:lnTo>
                <a:lnTo>
                  <a:pt x="563323" y="378529"/>
                </a:lnTo>
                <a:lnTo>
                  <a:pt x="568154" y="380694"/>
                </a:lnTo>
                <a:lnTo>
                  <a:pt x="572947" y="383509"/>
                </a:lnTo>
                <a:lnTo>
                  <a:pt x="582496" y="385761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Impact"/>
              <a:buNone/>
            </a:pPr>
            <a:r>
              <a:rPr lang="en" sz="3600"/>
              <a:t>Entering &amp; Exiting the Classroom</a:t>
            </a:r>
            <a:endParaRPr sz="3600"/>
          </a:p>
        </p:txBody>
      </p:sp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Entering</a:t>
            </a:r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body" idx="2"/>
          </p:nvPr>
        </p:nvSpPr>
        <p:spPr>
          <a:xfrm>
            <a:off x="758950" y="996950"/>
            <a:ext cx="36576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69303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Grab materials from your class file folder. </a:t>
            </a:r>
            <a:endParaRPr sz="1600"/>
          </a:p>
          <a:p>
            <a:pPr marL="274320" lvl="0" indent="-2235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Check the board for bell work and schedule</a:t>
            </a:r>
            <a:endParaRPr sz="1600"/>
          </a:p>
          <a:p>
            <a:pPr marL="274320" lvl="0" indent="-269303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Sit at your assigned desk and begin bell work, silently.  </a:t>
            </a:r>
            <a:endParaRPr sz="1600"/>
          </a:p>
          <a:p>
            <a:pPr marL="594360" lvl="1" indent="-287019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If you </a:t>
            </a:r>
            <a:r>
              <a:rPr lang="en" sz="1600" b="1"/>
              <a:t>have not </a:t>
            </a:r>
            <a:r>
              <a:rPr lang="en" sz="1600"/>
              <a:t>begun bell work when the bell rings, you will be marked </a:t>
            </a:r>
            <a:r>
              <a:rPr lang="en" sz="1600" b="1"/>
              <a:t>tardy</a:t>
            </a:r>
            <a:r>
              <a:rPr lang="en" sz="1600"/>
              <a:t>.</a:t>
            </a:r>
            <a:endParaRPr sz="1600"/>
          </a:p>
          <a:p>
            <a:pPr marL="274320" lvl="0" indent="-269303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After entering, Students may not leave without permission.</a:t>
            </a:r>
            <a:endParaRPr sz="1600"/>
          </a:p>
          <a:p>
            <a:pPr marL="274320" lvl="0" indent="-269303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600"/>
              <a:buChar char="•"/>
            </a:pPr>
            <a:r>
              <a:rPr lang="en" sz="1600" b="1"/>
              <a:t>Tardy? </a:t>
            </a:r>
            <a:r>
              <a:rPr lang="en" sz="1600"/>
              <a:t>Sign the Tardy Log.</a:t>
            </a:r>
            <a:endParaRPr sz="1600"/>
          </a:p>
        </p:txBody>
      </p:sp>
      <p:sp>
        <p:nvSpPr>
          <p:cNvPr id="197" name="Google Shape;197;p32"/>
          <p:cNvSpPr txBox="1">
            <a:spLocks noGrp="1"/>
          </p:cNvSpPr>
          <p:nvPr>
            <p:ph type="body" idx="3"/>
          </p:nvPr>
        </p:nvSpPr>
        <p:spPr>
          <a:xfrm>
            <a:off x="46451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Exiting</a:t>
            </a:r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4"/>
          </p:nvPr>
        </p:nvSpPr>
        <p:spPr>
          <a:xfrm>
            <a:off x="4645152" y="996948"/>
            <a:ext cx="3657600" cy="266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4892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 will instruct you when to pack up materials, row by row.  </a:t>
            </a:r>
            <a:endParaRPr sz="1600"/>
          </a:p>
          <a:p>
            <a:pPr marL="274320" lvl="0" indent="-248920" algn="l" rtl="0"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You must clean around the desks before being dismissed.</a:t>
            </a:r>
            <a:endParaRPr sz="1600"/>
          </a:p>
          <a:p>
            <a:pPr marL="274320" lvl="0" indent="-248920" algn="l" rtl="0"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Sit in your assigned seats until dismissed.</a:t>
            </a:r>
            <a:endParaRPr sz="1600"/>
          </a:p>
          <a:p>
            <a:pPr marL="274320" lvl="0" indent="-14732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pic>
        <p:nvPicPr>
          <p:cNvPr id="199" name="Google Shape;19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7873" y="2409964"/>
            <a:ext cx="1685925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"/>
              <a:t>Bell Work &amp; Reading </a:t>
            </a:r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Bell Work</a:t>
            </a:r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2"/>
          </p:nvPr>
        </p:nvSpPr>
        <p:spPr>
          <a:xfrm>
            <a:off x="758950" y="996950"/>
            <a:ext cx="3657600" cy="28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4765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There will be a bell work assignment on the board </a:t>
            </a:r>
            <a:r>
              <a:rPr lang="en" sz="1800" b="1"/>
              <a:t>EVERY DAY</a:t>
            </a:r>
            <a:r>
              <a:rPr lang="en" sz="1800"/>
              <a:t>.</a:t>
            </a:r>
            <a:endParaRPr sz="1800"/>
          </a:p>
          <a:p>
            <a:pPr marL="274320" lvl="0" indent="-247650" algn="l" rtl="0">
              <a:spcBef>
                <a:spcPts val="444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Begin the bell work </a:t>
            </a:r>
            <a:r>
              <a:rPr lang="en" sz="1800" b="1"/>
              <a:t>before the bell rings</a:t>
            </a:r>
            <a:r>
              <a:rPr lang="en" sz="1800"/>
              <a:t>.</a:t>
            </a:r>
            <a:endParaRPr sz="1800"/>
          </a:p>
          <a:p>
            <a:pPr marL="274320" lvl="0" indent="-247650" algn="l" rtl="0">
              <a:spcBef>
                <a:spcPts val="444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Complete bell work in your Writer’s Notebook unless instructed otherwise.</a:t>
            </a:r>
            <a:endParaRPr sz="1800"/>
          </a:p>
          <a:p>
            <a:pPr marL="274320" lvl="0" indent="-247650" algn="l" rtl="0">
              <a:spcBef>
                <a:spcPts val="444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Be prepared to share.</a:t>
            </a:r>
            <a:endParaRPr sz="1800"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3"/>
          </p:nvPr>
        </p:nvSpPr>
        <p:spPr>
          <a:xfrm>
            <a:off x="4645152" y="457200"/>
            <a:ext cx="404164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What to do when finished?</a:t>
            </a:r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4"/>
          </p:nvPr>
        </p:nvSpPr>
        <p:spPr>
          <a:xfrm>
            <a:off x="46451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3622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When you are finished with bell work</a:t>
            </a:r>
            <a:r>
              <a:rPr lang="en" sz="1800" b="1"/>
              <a:t>, read your personal reading book </a:t>
            </a:r>
            <a:r>
              <a:rPr lang="en" sz="1800"/>
              <a:t>until I begin class.</a:t>
            </a:r>
            <a:endParaRPr sz="1800"/>
          </a:p>
          <a:p>
            <a:pPr marL="594360" lvl="1" indent="-261619" algn="l" rtl="0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No reading = Disciplinary           </a:t>
            </a:r>
            <a:endParaRPr sz="1800"/>
          </a:p>
          <a:p>
            <a:pPr marL="320040" lvl="1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 sz="1800"/>
              <a:t>                              action</a:t>
            </a:r>
            <a:endParaRPr sz="1800"/>
          </a:p>
          <a:p>
            <a:pPr marL="274320" lvl="0" indent="-236220" algn="l" rtl="0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Paper vs. Phone/Kindle</a:t>
            </a:r>
            <a:endParaRPr sz="1800"/>
          </a:p>
        </p:txBody>
      </p:sp>
      <p:pic>
        <p:nvPicPr>
          <p:cNvPr id="209" name="Google Shape;209;p33" descr="Man Reading Prints by Pop Ink - CSA Images at AllPosters.com"/>
          <p:cNvPicPr preferRelativeResize="0"/>
          <p:nvPr/>
        </p:nvPicPr>
        <p:blipFill rotWithShape="1">
          <a:blip r:embed="rId3">
            <a:alphaModFix/>
          </a:blip>
          <a:srcRect l="9840" t="13377" r="9283" b="13435"/>
          <a:stretch/>
        </p:blipFill>
        <p:spPr>
          <a:xfrm>
            <a:off x="6781800" y="3151468"/>
            <a:ext cx="2057400" cy="1396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1301</Words>
  <Application>Microsoft Office PowerPoint</Application>
  <PresentationFormat>On-screen Show (16:9)</PresentationFormat>
  <Paragraphs>149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Impact</vt:lpstr>
      <vt:lpstr>Times New Roman</vt:lpstr>
      <vt:lpstr>Simple Light</vt:lpstr>
      <vt:lpstr>NewsPrint</vt:lpstr>
      <vt:lpstr>Classroom Rules and Procedures</vt:lpstr>
      <vt:lpstr>Welcome Back!</vt:lpstr>
      <vt:lpstr>Classroom Assumptions (AKA Rules)</vt:lpstr>
      <vt:lpstr>DON’T BE RUDE.</vt:lpstr>
      <vt:lpstr>Consequences</vt:lpstr>
      <vt:lpstr>CLASSROOM PROCEDURES</vt:lpstr>
      <vt:lpstr>Be Prepared  with Materials</vt:lpstr>
      <vt:lpstr>Entering &amp; Exiting the Classroom</vt:lpstr>
      <vt:lpstr>Bell Work &amp; Reading </vt:lpstr>
      <vt:lpstr>Personal Belongings</vt:lpstr>
      <vt:lpstr>Electronics &amp; Toys</vt:lpstr>
      <vt:lpstr>Restroom &amp; Water</vt:lpstr>
      <vt:lpstr>Pencil Sharpening  &amp; Trash</vt:lpstr>
      <vt:lpstr>Turning in Your Assignments</vt:lpstr>
      <vt:lpstr>Cheating &amp; Plagiarism</vt:lpstr>
      <vt:lpstr>Extra Credit</vt:lpstr>
      <vt:lpstr>Papers</vt:lpstr>
      <vt:lpstr>Instructional Time</vt:lpstr>
      <vt:lpstr>Attention, Please!</vt:lpstr>
      <vt:lpstr>Walking in the Hallways as a Class</vt:lpstr>
      <vt:lpstr>Cotnact Info</vt:lpstr>
      <vt:lpstr>EMERGENCY PROCEDURES</vt:lpstr>
      <vt:lpstr>Types of Emergencies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Rules and Procedures</dc:title>
  <dc:creator>camille.sylvester</dc:creator>
  <cp:lastModifiedBy>camille.sylvester</cp:lastModifiedBy>
  <cp:revision>1</cp:revision>
  <dcterms:modified xsi:type="dcterms:W3CDTF">2019-08-09T20:48:15Z</dcterms:modified>
</cp:coreProperties>
</file>