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p:scale>
          <a:sx n="78" d="100"/>
          <a:sy n="78" d="100"/>
        </p:scale>
        <p:origin x="-114"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AAD347D-5ACD-4C99-B74B-A9C85AD731AF}" type="datetimeFigureOut">
              <a:rPr lang="en-US" smtClean="0"/>
              <a:t>4/18/2018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0247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363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8357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393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6247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12911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41398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06336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0536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4528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9610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5615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5828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4506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9409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5745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6938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AAD347D-5ACD-4C99-B74B-A9C85AD731AF}" type="datetimeFigureOut">
              <a:rPr lang="en-US" smtClean="0"/>
              <a:t>4/18/2018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95845880"/>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90D72F-BAC1-4453-A897-DA5BDEA06CFB}"/>
              </a:ext>
            </a:extLst>
          </p:cNvPr>
          <p:cNvSpPr>
            <a:spLocks noGrp="1"/>
          </p:cNvSpPr>
          <p:nvPr>
            <p:ph type="ctrTitle"/>
          </p:nvPr>
        </p:nvSpPr>
        <p:spPr>
          <a:xfrm>
            <a:off x="1154955" y="1447800"/>
            <a:ext cx="8825658" cy="2249557"/>
          </a:xfrm>
        </p:spPr>
        <p:txBody>
          <a:bodyPr/>
          <a:lstStyle/>
          <a:p>
            <a:r>
              <a:rPr lang="en-US" sz="5400" dirty="0"/>
              <a:t>Ireland: A Celebration of Old and New</a:t>
            </a:r>
          </a:p>
        </p:txBody>
      </p:sp>
      <p:sp>
        <p:nvSpPr>
          <p:cNvPr id="3" name="Subtitle 2">
            <a:extLst>
              <a:ext uri="{FF2B5EF4-FFF2-40B4-BE49-F238E27FC236}">
                <a16:creationId xmlns:a16="http://schemas.microsoft.com/office/drawing/2014/main" xmlns="" id="{BC89EE9C-B114-4FE0-8535-3E5CF9814A71}"/>
              </a:ext>
            </a:extLst>
          </p:cNvPr>
          <p:cNvSpPr>
            <a:spLocks noGrp="1"/>
          </p:cNvSpPr>
          <p:nvPr>
            <p:ph type="subTitle" idx="1"/>
          </p:nvPr>
        </p:nvSpPr>
        <p:spPr>
          <a:xfrm>
            <a:off x="1154955" y="3829878"/>
            <a:ext cx="8825658" cy="1808922"/>
          </a:xfrm>
        </p:spPr>
        <p:txBody>
          <a:bodyPr>
            <a:normAutofit/>
          </a:bodyPr>
          <a:lstStyle/>
          <a:p>
            <a:r>
              <a:rPr lang="en-US" sz="4000" dirty="0"/>
              <a:t>2 Daily language</a:t>
            </a:r>
          </a:p>
        </p:txBody>
      </p:sp>
    </p:spTree>
    <p:extLst>
      <p:ext uri="{BB962C8B-B14F-4D97-AF65-F5344CB8AC3E}">
        <p14:creationId xmlns:p14="http://schemas.microsoft.com/office/powerpoint/2010/main" val="4254450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7779C-7066-420E-8C8B-BBE7021AA482}"/>
              </a:ext>
            </a:extLst>
          </p:cNvPr>
          <p:cNvSpPr>
            <a:spLocks noGrp="1"/>
          </p:cNvSpPr>
          <p:nvPr>
            <p:ph type="title"/>
          </p:nvPr>
        </p:nvSpPr>
        <p:spPr>
          <a:xfrm>
            <a:off x="838200" y="1"/>
            <a:ext cx="10515600" cy="291547"/>
          </a:xfrm>
        </p:spPr>
        <p:txBody>
          <a:bodyPr>
            <a:normAutofit/>
          </a:bodyPr>
          <a:lstStyle/>
          <a:p>
            <a:r>
              <a:rPr lang="en-US" sz="800" dirty="0"/>
              <a:t>10</a:t>
            </a:r>
          </a:p>
        </p:txBody>
      </p:sp>
      <p:sp>
        <p:nvSpPr>
          <p:cNvPr id="3" name="Content Placeholder 2">
            <a:extLst>
              <a:ext uri="{FF2B5EF4-FFF2-40B4-BE49-F238E27FC236}">
                <a16:creationId xmlns:a16="http://schemas.microsoft.com/office/drawing/2014/main" xmlns="" id="{B294259B-C9B9-4CD5-98E3-91D97A22534F}"/>
              </a:ext>
            </a:extLst>
          </p:cNvPr>
          <p:cNvSpPr>
            <a:spLocks noGrp="1"/>
          </p:cNvSpPr>
          <p:nvPr>
            <p:ph idx="1"/>
          </p:nvPr>
        </p:nvSpPr>
        <p:spPr>
          <a:xfrm>
            <a:off x="1120000" y="291548"/>
            <a:ext cx="10233800" cy="6341264"/>
          </a:xfrm>
        </p:spPr>
        <p:txBody>
          <a:bodyPr>
            <a:normAutofit fontScale="70000" lnSpcReduction="20000"/>
          </a:bodyPr>
          <a:lstStyle/>
          <a:p>
            <a:r>
              <a:rPr lang="en-US" sz="4100" dirty="0"/>
              <a:t>Traveling west by train across Ireland from Dublin to Galway, the Irish landscape, restful to the eye, unfolded in a wonderland of green. As pastoral images of the countryside streamed </a:t>
            </a:r>
            <a:r>
              <a:rPr lang="en-US" sz="4100" b="1" u="sng" dirty="0">
                <a:solidFill>
                  <a:srgbClr val="FFFF00"/>
                </a:solidFill>
              </a:rPr>
              <a:t>by I marveled that the barns fences, and train depots </a:t>
            </a:r>
            <a:r>
              <a:rPr lang="en-US" sz="4100" dirty="0"/>
              <a:t>had likely                           			</a:t>
            </a:r>
            <a:r>
              <a:rPr lang="en-US" sz="4100" b="1" dirty="0">
                <a:solidFill>
                  <a:srgbClr val="FFFF00"/>
                </a:solidFill>
              </a:rPr>
              <a:t>7</a:t>
            </a:r>
            <a:endParaRPr lang="en-US" sz="4100" b="1" u="sng" dirty="0">
              <a:solidFill>
                <a:srgbClr val="FFFF00"/>
              </a:solidFill>
            </a:endParaRPr>
          </a:p>
          <a:p>
            <a:r>
              <a:rPr lang="en-US" sz="4100" dirty="0"/>
              <a:t>been there for generations. Arriving in Galway, County  Mayo, I stopped into a pub that displayed an interesting sign </a:t>
            </a:r>
            <a:r>
              <a:rPr lang="en-US" sz="4100" b="1" u="sng" dirty="0">
                <a:solidFill>
                  <a:srgbClr val="FFFF00"/>
                </a:solidFill>
              </a:rPr>
              <a:t>that I saw</a:t>
            </a:r>
            <a:r>
              <a:rPr lang="en-US" sz="4100" dirty="0">
                <a:solidFill>
                  <a:srgbClr val="FFFF00"/>
                </a:solidFill>
              </a:rPr>
              <a:t>, </a:t>
            </a:r>
            <a:r>
              <a:rPr lang="en-US" sz="4100" dirty="0"/>
              <a:t>“Irish Spoken, English Understood.”                                            </a:t>
            </a:r>
            <a:r>
              <a:rPr lang="en-US" sz="4100" dirty="0">
                <a:solidFill>
                  <a:srgbClr val="FFFF00"/>
                </a:solidFill>
              </a:rPr>
              <a:t>8 </a:t>
            </a:r>
            <a:r>
              <a:rPr lang="en-US" sz="4100" dirty="0"/>
              <a:t>   </a:t>
            </a:r>
          </a:p>
          <a:p>
            <a:r>
              <a:rPr lang="en-US" sz="4000" dirty="0"/>
              <a:t>7. A. NO CHANGE</a:t>
            </a:r>
          </a:p>
          <a:p>
            <a:r>
              <a:rPr lang="en-US" sz="4000" dirty="0"/>
              <a:t>B. by; I marveled that the barns, fences, and train depots</a:t>
            </a:r>
          </a:p>
          <a:p>
            <a:r>
              <a:rPr lang="en-US" sz="4000" dirty="0"/>
              <a:t>C. by I marveled, that the barns, fences, and train depots</a:t>
            </a:r>
          </a:p>
          <a:p>
            <a:r>
              <a:rPr lang="en-US" sz="4000" dirty="0"/>
              <a:t>D. by, I marveled that the barns, fences, and train depots </a:t>
            </a:r>
          </a:p>
          <a:p>
            <a:pPr lvl="0"/>
            <a:r>
              <a:rPr lang="en-US" sz="4000" dirty="0"/>
              <a:t>8.A. NO CHANGE</a:t>
            </a:r>
          </a:p>
          <a:p>
            <a:r>
              <a:rPr lang="en-US" sz="4000" dirty="0"/>
              <a:t>B. which I read</a:t>
            </a:r>
          </a:p>
          <a:p>
            <a:r>
              <a:rPr lang="en-US" sz="4000" dirty="0"/>
              <a:t>C. that I saw on the building,</a:t>
            </a:r>
          </a:p>
          <a:p>
            <a:r>
              <a:rPr lang="en-US" sz="4000" dirty="0"/>
              <a:t>D. OMIT the underlined portion</a:t>
            </a:r>
          </a:p>
          <a:p>
            <a:endParaRPr lang="en-US" dirty="0"/>
          </a:p>
        </p:txBody>
      </p:sp>
    </p:spTree>
    <p:extLst>
      <p:ext uri="{BB962C8B-B14F-4D97-AF65-F5344CB8AC3E}">
        <p14:creationId xmlns:p14="http://schemas.microsoft.com/office/powerpoint/2010/main" val="709814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2DA57B-9DAA-4513-89EB-C8E8E304CFE5}"/>
              </a:ext>
            </a:extLst>
          </p:cNvPr>
          <p:cNvSpPr>
            <a:spLocks noGrp="1"/>
          </p:cNvSpPr>
          <p:nvPr>
            <p:ph type="title"/>
          </p:nvPr>
        </p:nvSpPr>
        <p:spPr>
          <a:xfrm>
            <a:off x="838200" y="92766"/>
            <a:ext cx="10515600" cy="106018"/>
          </a:xfrm>
        </p:spPr>
        <p:txBody>
          <a:bodyPr>
            <a:normAutofit fontScale="90000"/>
          </a:bodyPr>
          <a:lstStyle/>
          <a:p>
            <a:r>
              <a:rPr lang="en-US" sz="800" dirty="0"/>
              <a:t>11</a:t>
            </a:r>
          </a:p>
        </p:txBody>
      </p:sp>
      <p:sp>
        <p:nvSpPr>
          <p:cNvPr id="3" name="Content Placeholder 2">
            <a:extLst>
              <a:ext uri="{FF2B5EF4-FFF2-40B4-BE49-F238E27FC236}">
                <a16:creationId xmlns:a16="http://schemas.microsoft.com/office/drawing/2014/main" xmlns="" id="{E7011603-5386-4B06-9506-E23145F3FC4A}"/>
              </a:ext>
            </a:extLst>
          </p:cNvPr>
          <p:cNvSpPr>
            <a:spLocks noGrp="1"/>
          </p:cNvSpPr>
          <p:nvPr>
            <p:ph idx="1"/>
          </p:nvPr>
        </p:nvSpPr>
        <p:spPr>
          <a:xfrm>
            <a:off x="1120000" y="357809"/>
            <a:ext cx="10233800" cy="5819154"/>
          </a:xfrm>
        </p:spPr>
        <p:txBody>
          <a:bodyPr>
            <a:normAutofit/>
          </a:bodyPr>
          <a:lstStyle/>
          <a:p>
            <a:pPr marL="0" indent="0">
              <a:buNone/>
            </a:pPr>
            <a:r>
              <a:rPr lang="en-US" b="1" dirty="0"/>
              <a:t> 7. </a:t>
            </a:r>
            <a:r>
              <a:rPr lang="en-US" b="1" dirty="0">
                <a:solidFill>
                  <a:srgbClr val="FFFF00"/>
                </a:solidFill>
              </a:rPr>
              <a:t>D—Commas </a:t>
            </a:r>
            <a:endParaRPr lang="en-US" dirty="0">
              <a:solidFill>
                <a:srgbClr val="FFFF00"/>
              </a:solidFill>
            </a:endParaRPr>
          </a:p>
          <a:p>
            <a:r>
              <a:rPr lang="en-US" dirty="0"/>
              <a:t>This sentence begins with an introductory phrase, so a comma should be placed after </a:t>
            </a:r>
            <a:r>
              <a:rPr lang="en-US" b="1" dirty="0">
                <a:solidFill>
                  <a:srgbClr val="FFFF00"/>
                </a:solidFill>
              </a:rPr>
              <a:t>by</a:t>
            </a:r>
            <a:r>
              <a:rPr lang="en-US" dirty="0"/>
              <a:t> to show that the main part of the sentence is beginning</a:t>
            </a:r>
            <a:r>
              <a:rPr lang="en-US" b="1" dirty="0"/>
              <a:t>.</a:t>
            </a:r>
            <a:r>
              <a:rPr lang="en-US" dirty="0"/>
              <a:t>   Additional commas are needed to separate the items in the series a, so </a:t>
            </a:r>
            <a:r>
              <a:rPr lang="en-US" b="1" dirty="0">
                <a:solidFill>
                  <a:srgbClr val="FFFF00"/>
                </a:solidFill>
              </a:rPr>
              <a:t>D— </a:t>
            </a:r>
            <a:r>
              <a:rPr lang="en-US" dirty="0"/>
              <a:t>As pastoral images of the countryside streamed</a:t>
            </a:r>
            <a:r>
              <a:rPr lang="en-US" b="1" dirty="0">
                <a:solidFill>
                  <a:srgbClr val="FFFF00"/>
                </a:solidFill>
              </a:rPr>
              <a:t> </a:t>
            </a:r>
            <a:r>
              <a:rPr lang="en-US" b="1" u="sng" dirty="0">
                <a:solidFill>
                  <a:srgbClr val="FFFF00"/>
                </a:solidFill>
              </a:rPr>
              <a:t>by, I marveled that the barns, fences, and train depots </a:t>
            </a:r>
            <a:r>
              <a:rPr lang="en-US" dirty="0"/>
              <a:t>had likely been there for generations.  </a:t>
            </a:r>
          </a:p>
          <a:p>
            <a:r>
              <a:rPr lang="en-US" dirty="0"/>
              <a:t> </a:t>
            </a:r>
            <a:r>
              <a:rPr lang="en-US" b="1" dirty="0"/>
              <a:t>8.  </a:t>
            </a:r>
            <a:r>
              <a:rPr lang="en-US" b="1" dirty="0">
                <a:solidFill>
                  <a:srgbClr val="FFFF00"/>
                </a:solidFill>
              </a:rPr>
              <a:t> D—Redundancy </a:t>
            </a:r>
            <a:endParaRPr lang="en-US" dirty="0">
              <a:solidFill>
                <a:srgbClr val="FFFF00"/>
              </a:solidFill>
            </a:endParaRPr>
          </a:p>
          <a:p>
            <a:r>
              <a:rPr lang="en-US" dirty="0"/>
              <a:t>The writer indicates that a sign was displayed in a pub, and including </a:t>
            </a:r>
            <a:r>
              <a:rPr lang="en-US" b="1" u="sng" dirty="0">
                <a:solidFill>
                  <a:srgbClr val="FFFF00"/>
                </a:solidFill>
              </a:rPr>
              <a:t>that I saw</a:t>
            </a:r>
            <a:r>
              <a:rPr lang="en-US" b="1" dirty="0">
                <a:solidFill>
                  <a:srgbClr val="FFFF00"/>
                </a:solidFill>
              </a:rPr>
              <a:t> </a:t>
            </a:r>
            <a:r>
              <a:rPr lang="en-US" dirty="0"/>
              <a:t>is redundant. It is understood that the writer saw and read the sign, so the underlined portion should be deleted. </a:t>
            </a:r>
            <a:r>
              <a:rPr lang="en-US" b="1" dirty="0">
                <a:solidFill>
                  <a:srgbClr val="FFFF00"/>
                </a:solidFill>
              </a:rPr>
              <a:t>D— </a:t>
            </a:r>
            <a:r>
              <a:rPr lang="en-US" b="1" dirty="0">
                <a:solidFill>
                  <a:schemeClr val="tx1"/>
                </a:solidFill>
              </a:rPr>
              <a:t>Arriving in Galway, County </a:t>
            </a:r>
            <a:r>
              <a:rPr lang="en-US" dirty="0"/>
              <a:t>Mayo, I stopped into a pub that displayed and interesting sign, “Irish Spoken, English Understood.”   </a:t>
            </a:r>
          </a:p>
          <a:p>
            <a:endParaRPr lang="en-US" dirty="0"/>
          </a:p>
        </p:txBody>
      </p:sp>
    </p:spTree>
    <p:extLst>
      <p:ext uri="{BB962C8B-B14F-4D97-AF65-F5344CB8AC3E}">
        <p14:creationId xmlns:p14="http://schemas.microsoft.com/office/powerpoint/2010/main" val="2194023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857F3-AA29-4DFB-9D13-B1DC24F813D2}"/>
              </a:ext>
            </a:extLst>
          </p:cNvPr>
          <p:cNvSpPr>
            <a:spLocks noGrp="1"/>
          </p:cNvSpPr>
          <p:nvPr>
            <p:ph type="title"/>
          </p:nvPr>
        </p:nvSpPr>
        <p:spPr>
          <a:xfrm>
            <a:off x="838200" y="1"/>
            <a:ext cx="10515600" cy="106016"/>
          </a:xfrm>
        </p:spPr>
        <p:txBody>
          <a:bodyPr>
            <a:normAutofit fontScale="90000"/>
          </a:bodyPr>
          <a:lstStyle/>
          <a:p>
            <a:r>
              <a:rPr lang="en-US" sz="800" dirty="0"/>
              <a:t>12</a:t>
            </a:r>
          </a:p>
        </p:txBody>
      </p:sp>
      <p:sp>
        <p:nvSpPr>
          <p:cNvPr id="3" name="Content Placeholder 2">
            <a:extLst>
              <a:ext uri="{FF2B5EF4-FFF2-40B4-BE49-F238E27FC236}">
                <a16:creationId xmlns:a16="http://schemas.microsoft.com/office/drawing/2014/main" xmlns="" id="{232FF835-389C-4B73-9189-09C7B31C91F5}"/>
              </a:ext>
            </a:extLst>
          </p:cNvPr>
          <p:cNvSpPr>
            <a:spLocks noGrp="1"/>
          </p:cNvSpPr>
          <p:nvPr>
            <p:ph idx="1"/>
          </p:nvPr>
        </p:nvSpPr>
        <p:spPr>
          <a:xfrm>
            <a:off x="1120000" y="371058"/>
            <a:ext cx="10233800" cy="6289049"/>
          </a:xfrm>
        </p:spPr>
        <p:txBody>
          <a:bodyPr>
            <a:normAutofit fontScale="85000" lnSpcReduction="20000"/>
          </a:bodyPr>
          <a:lstStyle/>
          <a:p>
            <a:r>
              <a:rPr lang="en-US" sz="3500" dirty="0"/>
              <a:t>I had traveled into western Ireland, where Irish-speaking citizens keep the heritage of that Celtic language and culture alive.</a:t>
            </a:r>
            <a:r>
              <a:rPr lang="en-US" sz="3500" b="1" dirty="0"/>
              <a:t> </a:t>
            </a:r>
            <a:r>
              <a:rPr lang="en-US" sz="3500" b="1" u="sng" dirty="0"/>
              <a:t> </a:t>
            </a:r>
            <a:r>
              <a:rPr lang="en-US" sz="3500" b="1" u="sng" dirty="0">
                <a:solidFill>
                  <a:srgbClr val="FFC000"/>
                </a:solidFill>
              </a:rPr>
              <a:t>Despite this</a:t>
            </a:r>
            <a:r>
              <a:rPr lang="en-US" sz="3500" dirty="0">
                <a:solidFill>
                  <a:srgbClr val="FFC000"/>
                </a:solidFill>
              </a:rPr>
              <a:t> </a:t>
            </a:r>
            <a:r>
              <a:rPr lang="en-US" sz="3500" dirty="0"/>
              <a:t>on a day trip by ferry to the </a:t>
            </a:r>
            <a:r>
              <a:rPr lang="en-US" sz="3500" dirty="0" err="1"/>
              <a:t>Aran</a:t>
            </a:r>
            <a:r>
              <a:rPr lang="en-US" sz="3500" dirty="0"/>
              <a:t> Islands                                                                   		</a:t>
            </a:r>
            <a:r>
              <a:rPr lang="en-US" sz="3500" b="1" dirty="0">
                <a:solidFill>
                  <a:srgbClr val="FFC000"/>
                </a:solidFill>
              </a:rPr>
              <a:t>9               </a:t>
            </a:r>
            <a:r>
              <a:rPr lang="en-US" sz="3500" dirty="0"/>
              <a:t>off the coast of Galway—famous for their </a:t>
            </a:r>
            <a:endParaRPr lang="en-US" sz="3500" b="1" dirty="0">
              <a:solidFill>
                <a:srgbClr val="FFC000"/>
              </a:solidFill>
            </a:endParaRPr>
          </a:p>
          <a:p>
            <a:pPr marL="0" indent="0">
              <a:buNone/>
            </a:pPr>
            <a:r>
              <a:rPr lang="en-US" sz="3500" dirty="0"/>
              <a:t>ancient forts, woolen sweaters, and windy weather—the clerk </a:t>
            </a:r>
            <a:r>
              <a:rPr lang="en-US" sz="3500" b="1" u="sng" dirty="0">
                <a:solidFill>
                  <a:srgbClr val="FFC000"/>
                </a:solidFill>
              </a:rPr>
              <a:t>who</a:t>
            </a:r>
            <a:r>
              <a:rPr lang="en-US" sz="3500" dirty="0"/>
              <a:t> sold me a sweater seemed to speak only Irish.                  </a:t>
            </a:r>
            <a:r>
              <a:rPr lang="en-US" sz="3500" b="1" dirty="0">
                <a:solidFill>
                  <a:srgbClr val="FFC000"/>
                </a:solidFill>
              </a:rPr>
              <a:t>         10                                   </a:t>
            </a:r>
            <a:r>
              <a:rPr lang="en-US" dirty="0"/>
              <a:t>                                       </a:t>
            </a:r>
          </a:p>
          <a:p>
            <a:pPr lvl="0"/>
            <a:r>
              <a:rPr lang="en-US" sz="3800" dirty="0"/>
              <a:t>9. A. NO CHANGE</a:t>
            </a:r>
          </a:p>
          <a:p>
            <a:r>
              <a:rPr lang="en-US" sz="3800" dirty="0"/>
              <a:t>B. Indeed,</a:t>
            </a:r>
          </a:p>
          <a:p>
            <a:r>
              <a:rPr lang="en-US" sz="3800" dirty="0"/>
              <a:t>C. Nevertheless,</a:t>
            </a:r>
          </a:p>
          <a:p>
            <a:r>
              <a:rPr lang="en-US" sz="3800" dirty="0"/>
              <a:t>D. However,  </a:t>
            </a:r>
          </a:p>
          <a:p>
            <a:pPr lvl="0"/>
            <a:r>
              <a:rPr lang="en-US" sz="3800" dirty="0"/>
              <a:t>10. A. NO CHANGE</a:t>
            </a:r>
          </a:p>
          <a:p>
            <a:r>
              <a:rPr lang="en-US" sz="3800" dirty="0"/>
              <a:t>B. whom</a:t>
            </a:r>
          </a:p>
          <a:p>
            <a:r>
              <a:rPr lang="en-US" sz="3800" dirty="0"/>
              <a:t>C. which</a:t>
            </a:r>
          </a:p>
          <a:p>
            <a:r>
              <a:rPr lang="en-US" sz="3800" dirty="0"/>
              <a:t>D. whose</a:t>
            </a:r>
          </a:p>
          <a:p>
            <a:endParaRPr lang="en-US" dirty="0"/>
          </a:p>
        </p:txBody>
      </p:sp>
    </p:spTree>
    <p:extLst>
      <p:ext uri="{BB962C8B-B14F-4D97-AF65-F5344CB8AC3E}">
        <p14:creationId xmlns:p14="http://schemas.microsoft.com/office/powerpoint/2010/main" val="3165884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B7B9C-DCD7-49F4-A0F7-A3F2296468A4}"/>
              </a:ext>
            </a:extLst>
          </p:cNvPr>
          <p:cNvSpPr>
            <a:spLocks noGrp="1"/>
          </p:cNvSpPr>
          <p:nvPr>
            <p:ph type="title"/>
          </p:nvPr>
        </p:nvSpPr>
        <p:spPr>
          <a:xfrm>
            <a:off x="838200" y="1"/>
            <a:ext cx="10515600" cy="132521"/>
          </a:xfrm>
        </p:spPr>
        <p:txBody>
          <a:bodyPr>
            <a:normAutofit fontScale="90000"/>
          </a:bodyPr>
          <a:lstStyle/>
          <a:p>
            <a:r>
              <a:rPr lang="en-US" sz="800" dirty="0"/>
              <a:t>13</a:t>
            </a:r>
          </a:p>
        </p:txBody>
      </p:sp>
      <p:sp>
        <p:nvSpPr>
          <p:cNvPr id="3" name="Content Placeholder 2">
            <a:extLst>
              <a:ext uri="{FF2B5EF4-FFF2-40B4-BE49-F238E27FC236}">
                <a16:creationId xmlns:a16="http://schemas.microsoft.com/office/drawing/2014/main" xmlns="" id="{6C54F182-806C-48D7-9DF6-8531310AFE4F}"/>
              </a:ext>
            </a:extLst>
          </p:cNvPr>
          <p:cNvSpPr>
            <a:spLocks noGrp="1"/>
          </p:cNvSpPr>
          <p:nvPr>
            <p:ph idx="1"/>
          </p:nvPr>
        </p:nvSpPr>
        <p:spPr>
          <a:xfrm>
            <a:off x="1120000" y="371061"/>
            <a:ext cx="10233800" cy="5805902"/>
          </a:xfrm>
        </p:spPr>
        <p:txBody>
          <a:bodyPr>
            <a:normAutofit lnSpcReduction="10000"/>
          </a:bodyPr>
          <a:lstStyle/>
          <a:p>
            <a:r>
              <a:rPr lang="en-US" b="1" dirty="0"/>
              <a:t>9. </a:t>
            </a:r>
            <a:r>
              <a:rPr lang="en-US" b="1" dirty="0">
                <a:solidFill>
                  <a:srgbClr val="FFFF00"/>
                </a:solidFill>
              </a:rPr>
              <a:t>B—Connecting and Transitional Words</a:t>
            </a:r>
            <a:endParaRPr lang="en-US" dirty="0">
              <a:solidFill>
                <a:srgbClr val="FFFF00"/>
              </a:solidFill>
            </a:endParaRPr>
          </a:p>
          <a:p>
            <a:r>
              <a:rPr lang="en-US" dirty="0"/>
              <a:t>	The writer is trying to provide more examples that depict old and new Ireland living side by side. Despite this, nevertheless, and however would be used if the writer were trying to provide an example that did not support her main point. </a:t>
            </a:r>
            <a:r>
              <a:rPr lang="en-US" b="1" dirty="0">
                <a:solidFill>
                  <a:srgbClr val="FFC000"/>
                </a:solidFill>
              </a:rPr>
              <a:t>B—indeed</a:t>
            </a:r>
            <a:r>
              <a:rPr lang="en-US" dirty="0"/>
              <a:t>—fits. </a:t>
            </a:r>
            <a:r>
              <a:rPr lang="en-US" b="1" u="sng" dirty="0">
                <a:solidFill>
                  <a:srgbClr val="FFC000"/>
                </a:solidFill>
              </a:rPr>
              <a:t>Indeed </a:t>
            </a:r>
            <a:r>
              <a:rPr lang="en-US" dirty="0"/>
              <a:t>on a day trip by ferry to the </a:t>
            </a:r>
            <a:r>
              <a:rPr lang="en-US" dirty="0" err="1"/>
              <a:t>Aran</a:t>
            </a:r>
            <a:r>
              <a:rPr lang="en-US" dirty="0"/>
              <a:t> Islands off the coast of Galway—famous for their ancient forts, woolen sweaters, and windy weather   </a:t>
            </a:r>
          </a:p>
          <a:p>
            <a:r>
              <a:rPr lang="en-US" dirty="0"/>
              <a:t> </a:t>
            </a:r>
          </a:p>
          <a:p>
            <a:r>
              <a:rPr lang="en-US" b="1" dirty="0"/>
              <a:t>10. </a:t>
            </a:r>
            <a:r>
              <a:rPr lang="en-US" b="1" dirty="0">
                <a:solidFill>
                  <a:srgbClr val="FFFF00"/>
                </a:solidFill>
              </a:rPr>
              <a:t>A—Pronoun—Antecedent agreement </a:t>
            </a:r>
            <a:endParaRPr lang="en-US" dirty="0">
              <a:solidFill>
                <a:srgbClr val="FFFF00"/>
              </a:solidFill>
            </a:endParaRPr>
          </a:p>
          <a:p>
            <a:r>
              <a:rPr lang="en-US" dirty="0"/>
              <a:t>The sentence is written correctly because the pronoun </a:t>
            </a:r>
            <a:r>
              <a:rPr lang="en-US" b="1" u="sng" dirty="0"/>
              <a:t>who</a:t>
            </a:r>
            <a:r>
              <a:rPr lang="en-US" u="sng" dirty="0"/>
              <a:t> </a:t>
            </a:r>
            <a:r>
              <a:rPr lang="en-US" dirty="0"/>
              <a:t>is used in reference to people, as </a:t>
            </a:r>
            <a:r>
              <a:rPr lang="en-US" b="1" dirty="0"/>
              <a:t>the clerk</a:t>
            </a:r>
            <a:r>
              <a:rPr lang="en-US" dirty="0"/>
              <a:t>. The pronoun </a:t>
            </a:r>
            <a:r>
              <a:rPr lang="en-US" b="1" u="sng" dirty="0"/>
              <a:t>which</a:t>
            </a:r>
            <a:r>
              <a:rPr lang="en-US" dirty="0"/>
              <a:t> is used when referring to things; </a:t>
            </a:r>
            <a:r>
              <a:rPr lang="en-US" b="1" u="sng" dirty="0"/>
              <a:t>whose</a:t>
            </a:r>
            <a:r>
              <a:rPr lang="en-US" dirty="0"/>
              <a:t> shows possession; and </a:t>
            </a:r>
            <a:r>
              <a:rPr lang="en-US" b="1" u="sng" dirty="0"/>
              <a:t>whom</a:t>
            </a:r>
            <a:r>
              <a:rPr lang="en-US" dirty="0"/>
              <a:t> is an objective pronoun. </a:t>
            </a:r>
            <a:r>
              <a:rPr lang="en-US" b="1" dirty="0">
                <a:solidFill>
                  <a:srgbClr val="FFC000"/>
                </a:solidFill>
              </a:rPr>
              <a:t>A—</a:t>
            </a:r>
            <a:r>
              <a:rPr lang="en-US" dirty="0"/>
              <a:t>The clerk </a:t>
            </a:r>
            <a:r>
              <a:rPr lang="en-US" b="1" u="sng" dirty="0">
                <a:solidFill>
                  <a:srgbClr val="FFC000"/>
                </a:solidFill>
              </a:rPr>
              <a:t>who</a:t>
            </a:r>
            <a:r>
              <a:rPr lang="en-US" dirty="0"/>
              <a:t> sold me a sweater seemed to speak only Irish.                                                                                                                                                                                      </a:t>
            </a:r>
            <a:r>
              <a:rPr lang="en-US" b="1" dirty="0"/>
              <a:t> </a:t>
            </a:r>
            <a:endParaRPr lang="en-US" dirty="0"/>
          </a:p>
          <a:p>
            <a:endParaRPr lang="en-US" dirty="0"/>
          </a:p>
        </p:txBody>
      </p:sp>
    </p:spTree>
    <p:extLst>
      <p:ext uri="{BB962C8B-B14F-4D97-AF65-F5344CB8AC3E}">
        <p14:creationId xmlns:p14="http://schemas.microsoft.com/office/powerpoint/2010/main" val="3952014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C5103-0DCF-4821-BEDC-2FDE058A5B5E}"/>
              </a:ext>
            </a:extLst>
          </p:cNvPr>
          <p:cNvSpPr>
            <a:spLocks noGrp="1"/>
          </p:cNvSpPr>
          <p:nvPr>
            <p:ph type="title"/>
          </p:nvPr>
        </p:nvSpPr>
        <p:spPr>
          <a:xfrm>
            <a:off x="838200" y="1"/>
            <a:ext cx="10515600" cy="172277"/>
          </a:xfrm>
        </p:spPr>
        <p:txBody>
          <a:bodyPr>
            <a:normAutofit fontScale="90000"/>
          </a:bodyPr>
          <a:lstStyle/>
          <a:p>
            <a:r>
              <a:rPr lang="en-US" sz="800" dirty="0"/>
              <a:t>14</a:t>
            </a:r>
          </a:p>
        </p:txBody>
      </p:sp>
      <p:sp>
        <p:nvSpPr>
          <p:cNvPr id="3" name="Content Placeholder 2">
            <a:extLst>
              <a:ext uri="{FF2B5EF4-FFF2-40B4-BE49-F238E27FC236}">
                <a16:creationId xmlns:a16="http://schemas.microsoft.com/office/drawing/2014/main" xmlns="" id="{DF6C11EA-B937-4D15-8D5B-3D337264629D}"/>
              </a:ext>
            </a:extLst>
          </p:cNvPr>
          <p:cNvSpPr>
            <a:spLocks noGrp="1"/>
          </p:cNvSpPr>
          <p:nvPr>
            <p:ph idx="1"/>
          </p:nvPr>
        </p:nvSpPr>
        <p:spPr>
          <a:xfrm>
            <a:off x="1120000" y="291548"/>
            <a:ext cx="10233800" cy="6294782"/>
          </a:xfrm>
        </p:spPr>
        <p:txBody>
          <a:bodyPr>
            <a:normAutofit lnSpcReduction="10000"/>
          </a:bodyPr>
          <a:lstStyle/>
          <a:p>
            <a:r>
              <a:rPr lang="en-US" dirty="0"/>
              <a:t>My experience of western Ireland was especially poignant as my great grandmother immigrated from County Mayo in the late 19</a:t>
            </a:r>
            <a:r>
              <a:rPr lang="en-US" baseline="30000" dirty="0"/>
              <a:t>th</a:t>
            </a:r>
            <a:r>
              <a:rPr lang="en-US" dirty="0"/>
              <a:t> </a:t>
            </a:r>
            <a:r>
              <a:rPr lang="en-US" b="1" u="sng" dirty="0">
                <a:solidFill>
                  <a:srgbClr val="FFC000"/>
                </a:solidFill>
              </a:rPr>
              <a:t>century</a:t>
            </a:r>
            <a:r>
              <a:rPr lang="en-US" b="1" u="sng" dirty="0"/>
              <a:t> </a:t>
            </a:r>
            <a:r>
              <a:rPr lang="en-US" b="1" u="sng" dirty="0">
                <a:solidFill>
                  <a:srgbClr val="FFC000"/>
                </a:solidFill>
              </a:rPr>
              <a:t>and married my Italian grandfather five years later. </a:t>
            </a:r>
            <a:r>
              <a:rPr lang="en-US" dirty="0"/>
              <a:t>Seeing the                                 		</a:t>
            </a:r>
            <a:r>
              <a:rPr lang="en-US" b="1" dirty="0">
                <a:solidFill>
                  <a:srgbClr val="FFC000"/>
                </a:solidFill>
              </a:rPr>
              <a:t>11                  </a:t>
            </a:r>
            <a:r>
              <a:rPr lang="en-US" dirty="0"/>
              <a:t>extremely rocky land in the western coastal area, </a:t>
            </a:r>
            <a:r>
              <a:rPr lang="en-US" dirty="0">
                <a:solidFill>
                  <a:srgbClr val="FFC000"/>
                </a:solidFill>
              </a:rPr>
              <a:t>I </a:t>
            </a:r>
            <a:r>
              <a:rPr lang="en-US" b="1" u="sng" dirty="0">
                <a:solidFill>
                  <a:srgbClr val="FFC000"/>
                </a:solidFill>
              </a:rPr>
              <a:t>could easily imagine</a:t>
            </a:r>
            <a:r>
              <a:rPr lang="en-US" dirty="0">
                <a:solidFill>
                  <a:srgbClr val="FFC000"/>
                </a:solidFill>
              </a:rPr>
              <a:t> </a:t>
            </a:r>
            <a:r>
              <a:rPr lang="en-US" dirty="0"/>
              <a:t>the potato famine that cause so much  			</a:t>
            </a:r>
            <a:r>
              <a:rPr lang="en-US" b="1" dirty="0">
                <a:solidFill>
                  <a:srgbClr val="FFC000"/>
                </a:solidFill>
              </a:rPr>
              <a:t>12</a:t>
            </a:r>
            <a:r>
              <a:rPr lang="en-US" dirty="0"/>
              <a:t>		desperation. </a:t>
            </a:r>
          </a:p>
          <a:p>
            <a:pPr marL="0" indent="0">
              <a:buNone/>
            </a:pPr>
            <a:r>
              <a:rPr lang="en-US" dirty="0"/>
              <a:t>11. A. NO CHANGE</a:t>
            </a:r>
          </a:p>
          <a:p>
            <a:r>
              <a:rPr lang="en-US" dirty="0"/>
              <a:t>B. century, marrying my Italian grandfather five years later.</a:t>
            </a:r>
          </a:p>
          <a:p>
            <a:r>
              <a:rPr lang="en-US" dirty="0"/>
              <a:t>C. century. She married my Italian grandfather five years later.</a:t>
            </a:r>
          </a:p>
          <a:p>
            <a:r>
              <a:rPr lang="en-US" dirty="0"/>
              <a:t>D. century.</a:t>
            </a:r>
          </a:p>
          <a:p>
            <a:pPr marL="0" indent="0">
              <a:buNone/>
            </a:pPr>
            <a:r>
              <a:rPr lang="en-US" dirty="0"/>
              <a:t>12. A. </a:t>
            </a:r>
            <a:r>
              <a:rPr lang="en-US" dirty="0">
                <a:solidFill>
                  <a:schemeClr val="tx1"/>
                </a:solidFill>
              </a:rPr>
              <a:t>NO CHANGE</a:t>
            </a:r>
          </a:p>
          <a:p>
            <a:r>
              <a:rPr lang="en-US" dirty="0"/>
              <a:t>B. could of easily imagined</a:t>
            </a:r>
          </a:p>
          <a:p>
            <a:r>
              <a:rPr lang="en-US" dirty="0"/>
              <a:t>C. easily imagine</a:t>
            </a:r>
          </a:p>
          <a:p>
            <a:r>
              <a:rPr lang="en-US" dirty="0"/>
              <a:t>D. will easily imagine</a:t>
            </a:r>
          </a:p>
          <a:p>
            <a:endParaRPr lang="en-US" dirty="0"/>
          </a:p>
        </p:txBody>
      </p:sp>
    </p:spTree>
    <p:extLst>
      <p:ext uri="{BB962C8B-B14F-4D97-AF65-F5344CB8AC3E}">
        <p14:creationId xmlns:p14="http://schemas.microsoft.com/office/powerpoint/2010/main" val="4003964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A53534-FB50-4D4A-806E-85EEDA588CDE}"/>
              </a:ext>
            </a:extLst>
          </p:cNvPr>
          <p:cNvSpPr>
            <a:spLocks noGrp="1"/>
          </p:cNvSpPr>
          <p:nvPr>
            <p:ph type="title"/>
          </p:nvPr>
        </p:nvSpPr>
        <p:spPr>
          <a:xfrm>
            <a:off x="838200" y="106018"/>
            <a:ext cx="10515600" cy="159026"/>
          </a:xfrm>
        </p:spPr>
        <p:txBody>
          <a:bodyPr>
            <a:normAutofit fontScale="90000"/>
          </a:bodyPr>
          <a:lstStyle/>
          <a:p>
            <a:r>
              <a:rPr lang="en-US" sz="800" dirty="0"/>
              <a:t>15</a:t>
            </a:r>
          </a:p>
        </p:txBody>
      </p:sp>
      <p:sp>
        <p:nvSpPr>
          <p:cNvPr id="3" name="Content Placeholder 2">
            <a:extLst>
              <a:ext uri="{FF2B5EF4-FFF2-40B4-BE49-F238E27FC236}">
                <a16:creationId xmlns:a16="http://schemas.microsoft.com/office/drawing/2014/main" xmlns="" id="{0F2950BE-A3A7-4DC9-9869-6EB912C86286}"/>
              </a:ext>
            </a:extLst>
          </p:cNvPr>
          <p:cNvSpPr>
            <a:spLocks noGrp="1"/>
          </p:cNvSpPr>
          <p:nvPr>
            <p:ph idx="1"/>
          </p:nvPr>
        </p:nvSpPr>
        <p:spPr>
          <a:xfrm>
            <a:off x="1120000" y="384312"/>
            <a:ext cx="10233800" cy="6029739"/>
          </a:xfrm>
        </p:spPr>
        <p:txBody>
          <a:bodyPr>
            <a:normAutofit fontScale="92500" lnSpcReduction="10000"/>
          </a:bodyPr>
          <a:lstStyle/>
          <a:p>
            <a:r>
              <a:rPr lang="en-US" b="1" dirty="0"/>
              <a:t>11. </a:t>
            </a:r>
            <a:r>
              <a:rPr lang="en-US" b="1" dirty="0">
                <a:solidFill>
                  <a:srgbClr val="FFFF00"/>
                </a:solidFill>
              </a:rPr>
              <a:t>D—Sentence Reorganization</a:t>
            </a:r>
            <a:endParaRPr lang="en-US" dirty="0">
              <a:solidFill>
                <a:srgbClr val="FFFF00"/>
              </a:solidFill>
            </a:endParaRPr>
          </a:p>
          <a:p>
            <a:r>
              <a:rPr lang="en-US" dirty="0"/>
              <a:t>The underlined information is </a:t>
            </a:r>
            <a:r>
              <a:rPr lang="en-US" b="1" dirty="0">
                <a:solidFill>
                  <a:srgbClr val="FFC000"/>
                </a:solidFill>
              </a:rPr>
              <a:t>unimportant</a:t>
            </a:r>
            <a:r>
              <a:rPr lang="en-US" dirty="0"/>
              <a:t> because it does not relate to the topic.  While the information about the writer’s grandfather may be interesting, it should be removed from the sentence because it distracts from the focus of the essay.</a:t>
            </a:r>
          </a:p>
          <a:p>
            <a:r>
              <a:rPr lang="en-US" dirty="0"/>
              <a:t>Incorrect—My experience of western Ireland was especially poignant as my great grandmother immigrated from County Mayo in the late 19</a:t>
            </a:r>
            <a:r>
              <a:rPr lang="en-US" baseline="30000" dirty="0"/>
              <a:t>th</a:t>
            </a:r>
            <a:r>
              <a:rPr lang="en-US" dirty="0"/>
              <a:t> </a:t>
            </a:r>
            <a:r>
              <a:rPr lang="en-US" b="1" u="sng" dirty="0">
                <a:solidFill>
                  <a:srgbClr val="FFC000"/>
                </a:solidFill>
              </a:rPr>
              <a:t>century and married my Italian grandfather five years later.</a:t>
            </a:r>
            <a:endParaRPr lang="en-US" dirty="0">
              <a:solidFill>
                <a:srgbClr val="FFC000"/>
              </a:solidFill>
            </a:endParaRPr>
          </a:p>
          <a:p>
            <a:r>
              <a:rPr lang="en-US" b="1" u="sng" dirty="0"/>
              <a:t>Correct—</a:t>
            </a:r>
            <a:r>
              <a:rPr lang="en-US" dirty="0"/>
              <a:t>My experience of western Ireland was especially poignant as my great grandmother immigrated from County Mayo in the late 19</a:t>
            </a:r>
            <a:r>
              <a:rPr lang="en-US" baseline="30000" dirty="0"/>
              <a:t>th</a:t>
            </a:r>
            <a:r>
              <a:rPr lang="en-US" dirty="0"/>
              <a:t> </a:t>
            </a:r>
            <a:r>
              <a:rPr lang="en-US" b="1" dirty="0"/>
              <a:t>century. </a:t>
            </a:r>
            <a:endParaRPr lang="en-US" dirty="0"/>
          </a:p>
          <a:p>
            <a:r>
              <a:rPr lang="en-US" b="1" dirty="0"/>
              <a:t>12. </a:t>
            </a:r>
            <a:r>
              <a:rPr lang="en-US" b="1" dirty="0">
                <a:solidFill>
                  <a:srgbClr val="FFFF00"/>
                </a:solidFill>
              </a:rPr>
              <a:t>A—</a:t>
            </a:r>
            <a:r>
              <a:rPr lang="en-US" b="1" dirty="0"/>
              <a:t>Verb Tenses-</a:t>
            </a:r>
            <a:r>
              <a:rPr lang="en-US" dirty="0">
                <a:solidFill>
                  <a:schemeClr val="tx1"/>
                </a:solidFill>
              </a:rPr>
              <a:t>NO CHANGE</a:t>
            </a:r>
            <a:endParaRPr lang="en-US" dirty="0"/>
          </a:p>
          <a:p>
            <a:r>
              <a:rPr lang="en-US" dirty="0"/>
              <a:t>The writer’s trip to Ireland occurred in the past, and she is reflecting on her experience. The original verb phrase </a:t>
            </a:r>
            <a:r>
              <a:rPr lang="en-US" b="1" u="sng" dirty="0">
                <a:solidFill>
                  <a:srgbClr val="FFC000"/>
                </a:solidFill>
              </a:rPr>
              <a:t>could easily imagine</a:t>
            </a:r>
            <a:r>
              <a:rPr lang="en-US" b="1" dirty="0">
                <a:solidFill>
                  <a:srgbClr val="FFC000"/>
                </a:solidFill>
              </a:rPr>
              <a:t> </a:t>
            </a:r>
            <a:r>
              <a:rPr lang="en-US" dirty="0"/>
              <a:t>indicates how she felt when she was in Ireland during the past.</a:t>
            </a:r>
          </a:p>
          <a:p>
            <a:endParaRPr lang="en-US" dirty="0"/>
          </a:p>
        </p:txBody>
      </p:sp>
    </p:spTree>
    <p:extLst>
      <p:ext uri="{BB962C8B-B14F-4D97-AF65-F5344CB8AC3E}">
        <p14:creationId xmlns:p14="http://schemas.microsoft.com/office/powerpoint/2010/main" val="1698505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3DDE1-6A5F-4D4A-B0B4-7A15DE847EA8}"/>
              </a:ext>
            </a:extLst>
          </p:cNvPr>
          <p:cNvSpPr>
            <a:spLocks noGrp="1"/>
          </p:cNvSpPr>
          <p:nvPr>
            <p:ph type="title"/>
          </p:nvPr>
        </p:nvSpPr>
        <p:spPr>
          <a:xfrm>
            <a:off x="838200" y="1"/>
            <a:ext cx="10515600" cy="357808"/>
          </a:xfrm>
        </p:spPr>
        <p:txBody>
          <a:bodyPr>
            <a:normAutofit/>
          </a:bodyPr>
          <a:lstStyle/>
          <a:p>
            <a:r>
              <a:rPr lang="en-US" sz="800" dirty="0"/>
              <a:t>16</a:t>
            </a:r>
          </a:p>
        </p:txBody>
      </p:sp>
      <p:sp>
        <p:nvSpPr>
          <p:cNvPr id="3" name="Content Placeholder 2">
            <a:extLst>
              <a:ext uri="{FF2B5EF4-FFF2-40B4-BE49-F238E27FC236}">
                <a16:creationId xmlns:a16="http://schemas.microsoft.com/office/drawing/2014/main" xmlns="" id="{B27342D1-DE4A-48CA-A8C9-28E5FBD0FF59}"/>
              </a:ext>
            </a:extLst>
          </p:cNvPr>
          <p:cNvSpPr>
            <a:spLocks noGrp="1"/>
          </p:cNvSpPr>
          <p:nvPr>
            <p:ph idx="1"/>
          </p:nvPr>
        </p:nvSpPr>
        <p:spPr>
          <a:xfrm>
            <a:off x="838200" y="274320"/>
            <a:ext cx="10515600" cy="6446520"/>
          </a:xfrm>
        </p:spPr>
        <p:txBody>
          <a:bodyPr numCol="1">
            <a:normAutofit fontScale="70000" lnSpcReduction="20000"/>
          </a:bodyPr>
          <a:lstStyle/>
          <a:p>
            <a:r>
              <a:rPr lang="en-US" sz="4500" dirty="0"/>
              <a:t>The experience of walking in the land of my ancestors </a:t>
            </a:r>
            <a:r>
              <a:rPr lang="en-US" sz="4500" b="1" u="sng" dirty="0">
                <a:solidFill>
                  <a:srgbClr val="FFFF00"/>
                </a:solidFill>
              </a:rPr>
              <a:t>were</a:t>
            </a:r>
            <a:r>
              <a:rPr lang="en-US" sz="4500" dirty="0"/>
              <a:t> powerful.  From east to west on this emerald isle,             </a:t>
            </a:r>
            <a:r>
              <a:rPr lang="en-US" sz="4500" b="1" dirty="0">
                <a:solidFill>
                  <a:srgbClr val="FFFF00"/>
                </a:solidFill>
              </a:rPr>
              <a:t>13</a:t>
            </a:r>
            <a:r>
              <a:rPr lang="en-US" sz="4500" dirty="0"/>
              <a:t>                                                          my journey offered a </a:t>
            </a:r>
            <a:r>
              <a:rPr lang="en-US" sz="4500" b="1" u="sng" dirty="0">
                <a:solidFill>
                  <a:srgbClr val="FFFF00"/>
                </a:solidFill>
              </a:rPr>
              <a:t>different</a:t>
            </a:r>
            <a:r>
              <a:rPr lang="en-US" sz="4500" dirty="0"/>
              <a:t> experience of Irish culture and </a:t>
            </a:r>
            <a:r>
              <a:rPr lang="en-US" sz="4500" b="1" u="sng" dirty="0">
                <a:solidFill>
                  <a:srgbClr val="FFFF00"/>
                </a:solidFill>
              </a:rPr>
              <a:t>their</a:t>
            </a:r>
            <a:r>
              <a:rPr lang="en-US" sz="4500" dirty="0"/>
              <a:t> own heritage.            </a:t>
            </a:r>
            <a:r>
              <a:rPr lang="en-US" sz="4500" b="1" dirty="0">
                <a:solidFill>
                  <a:srgbClr val="FFFF00"/>
                </a:solidFill>
              </a:rPr>
              <a:t>14</a:t>
            </a:r>
            <a:r>
              <a:rPr lang="en-US" sz="4500" b="1" dirty="0"/>
              <a:t>  </a:t>
            </a:r>
            <a:r>
              <a:rPr lang="en-US" sz="4500" dirty="0"/>
              <a:t>                                                                         </a:t>
            </a:r>
            <a:r>
              <a:rPr lang="en-US" sz="4500" b="1" dirty="0">
                <a:solidFill>
                  <a:srgbClr val="FFFF00"/>
                </a:solidFill>
              </a:rPr>
              <a:t>15</a:t>
            </a:r>
          </a:p>
          <a:p>
            <a:r>
              <a:rPr lang="en-US" sz="3400" dirty="0"/>
              <a:t>13. A. NO CHANGE</a:t>
            </a:r>
          </a:p>
          <a:p>
            <a:r>
              <a:rPr lang="en-US" sz="3400" dirty="0"/>
              <a:t>B. are</a:t>
            </a:r>
          </a:p>
          <a:p>
            <a:r>
              <a:rPr lang="en-US" sz="3400" dirty="0"/>
              <a:t>C. have been</a:t>
            </a:r>
          </a:p>
          <a:p>
            <a:r>
              <a:rPr lang="en-US" sz="3400" dirty="0"/>
              <a:t>D. was </a:t>
            </a:r>
          </a:p>
          <a:p>
            <a:r>
              <a:rPr lang="en-US" sz="3400" dirty="0"/>
              <a:t>14. A. NO CHANGE</a:t>
            </a:r>
          </a:p>
          <a:p>
            <a:r>
              <a:rPr lang="en-US" sz="3400" dirty="0"/>
              <a:t>B. plain</a:t>
            </a:r>
          </a:p>
          <a:p>
            <a:r>
              <a:rPr lang="en-US" sz="3400" dirty="0"/>
              <a:t>C. rich</a:t>
            </a:r>
          </a:p>
          <a:p>
            <a:r>
              <a:rPr lang="en-US" sz="3400" dirty="0"/>
              <a:t>D. genuine </a:t>
            </a:r>
          </a:p>
          <a:p>
            <a:r>
              <a:rPr lang="en-US" sz="3400" dirty="0"/>
              <a:t>15. A. NO CHANGE</a:t>
            </a:r>
          </a:p>
          <a:p>
            <a:r>
              <a:rPr lang="en-US" sz="3400" dirty="0"/>
              <a:t>B. its</a:t>
            </a:r>
          </a:p>
          <a:p>
            <a:r>
              <a:rPr lang="en-US" sz="3400" dirty="0"/>
              <a:t>C. my</a:t>
            </a:r>
          </a:p>
          <a:p>
            <a:r>
              <a:rPr lang="en-US" sz="3400" dirty="0"/>
              <a:t>D. our</a:t>
            </a:r>
          </a:p>
        </p:txBody>
      </p:sp>
    </p:spTree>
    <p:extLst>
      <p:ext uri="{BB962C8B-B14F-4D97-AF65-F5344CB8AC3E}">
        <p14:creationId xmlns:p14="http://schemas.microsoft.com/office/powerpoint/2010/main" val="3530723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28CCFC-BEC6-4326-960A-97ECF48A0EED}"/>
              </a:ext>
            </a:extLst>
          </p:cNvPr>
          <p:cNvSpPr>
            <a:spLocks noGrp="1"/>
          </p:cNvSpPr>
          <p:nvPr>
            <p:ph type="title"/>
          </p:nvPr>
        </p:nvSpPr>
        <p:spPr>
          <a:xfrm>
            <a:off x="838200" y="1"/>
            <a:ext cx="10515600" cy="145773"/>
          </a:xfrm>
        </p:spPr>
        <p:txBody>
          <a:bodyPr>
            <a:normAutofit fontScale="90000"/>
          </a:bodyPr>
          <a:lstStyle/>
          <a:p>
            <a:r>
              <a:rPr lang="en-US" sz="800" dirty="0"/>
              <a:t>17</a:t>
            </a:r>
          </a:p>
        </p:txBody>
      </p:sp>
      <p:sp>
        <p:nvSpPr>
          <p:cNvPr id="3" name="Content Placeholder 2">
            <a:extLst>
              <a:ext uri="{FF2B5EF4-FFF2-40B4-BE49-F238E27FC236}">
                <a16:creationId xmlns:a16="http://schemas.microsoft.com/office/drawing/2014/main" xmlns="" id="{2791A437-0560-40B5-B943-940EA2F383BC}"/>
              </a:ext>
            </a:extLst>
          </p:cNvPr>
          <p:cNvSpPr>
            <a:spLocks noGrp="1"/>
          </p:cNvSpPr>
          <p:nvPr>
            <p:ph idx="1"/>
          </p:nvPr>
        </p:nvSpPr>
        <p:spPr>
          <a:xfrm>
            <a:off x="594360" y="238538"/>
            <a:ext cx="10961370" cy="6390861"/>
          </a:xfrm>
        </p:spPr>
        <p:txBody>
          <a:bodyPr>
            <a:normAutofit fontScale="70000" lnSpcReduction="20000"/>
          </a:bodyPr>
          <a:lstStyle/>
          <a:p>
            <a:pPr marL="0" indent="0">
              <a:buNone/>
            </a:pPr>
            <a:r>
              <a:rPr lang="en-US" sz="3800" b="1" dirty="0"/>
              <a:t>13. </a:t>
            </a:r>
            <a:r>
              <a:rPr lang="en-US" sz="3800" b="1" dirty="0">
                <a:solidFill>
                  <a:srgbClr val="FFFF00"/>
                </a:solidFill>
              </a:rPr>
              <a:t>D—Subject-Verb Agreement</a:t>
            </a:r>
            <a:endParaRPr lang="en-US" sz="3800" dirty="0">
              <a:solidFill>
                <a:srgbClr val="FFFF00"/>
              </a:solidFill>
            </a:endParaRPr>
          </a:p>
          <a:p>
            <a:r>
              <a:rPr lang="en-US" sz="3800" dirty="0"/>
              <a:t>The subject of the sentence is </a:t>
            </a:r>
            <a:r>
              <a:rPr lang="en-US" sz="3800" b="1" u="sng" dirty="0">
                <a:solidFill>
                  <a:srgbClr val="FFFF00"/>
                </a:solidFill>
              </a:rPr>
              <a:t>experience</a:t>
            </a:r>
            <a:r>
              <a:rPr lang="en-US" sz="3800" dirty="0">
                <a:solidFill>
                  <a:srgbClr val="FFFF00"/>
                </a:solidFill>
              </a:rPr>
              <a:t>, </a:t>
            </a:r>
            <a:r>
              <a:rPr lang="en-US" sz="3800" dirty="0"/>
              <a:t>and the verb should be </a:t>
            </a:r>
            <a:r>
              <a:rPr lang="en-US" sz="3800" b="1" u="sng" dirty="0">
                <a:solidFill>
                  <a:srgbClr val="FFFF00"/>
                </a:solidFill>
              </a:rPr>
              <a:t>was</a:t>
            </a:r>
            <a:r>
              <a:rPr lang="en-US" sz="3800" dirty="0">
                <a:solidFill>
                  <a:srgbClr val="FFFF00"/>
                </a:solidFill>
              </a:rPr>
              <a:t>, </a:t>
            </a:r>
            <a:r>
              <a:rPr lang="en-US" sz="3800" dirty="0"/>
              <a:t>D, for proper agreement although </a:t>
            </a:r>
            <a:r>
              <a:rPr lang="en-US" sz="3800" b="1" u="sng" dirty="0"/>
              <a:t>ancestor</a:t>
            </a:r>
            <a:r>
              <a:rPr lang="en-US" sz="3800" dirty="0"/>
              <a:t> precedes the verb, it is part of a phrase and is not the subject of the sentence. The correct answer is</a:t>
            </a:r>
            <a:r>
              <a:rPr lang="en-US" sz="3800" b="1" dirty="0"/>
              <a:t> </a:t>
            </a:r>
            <a:r>
              <a:rPr lang="en-US" sz="3800" b="1" dirty="0">
                <a:solidFill>
                  <a:srgbClr val="FFFF00"/>
                </a:solidFill>
              </a:rPr>
              <a:t>D—</a:t>
            </a:r>
            <a:endParaRPr lang="en-US" sz="3800" dirty="0">
              <a:solidFill>
                <a:srgbClr val="FFFF00"/>
              </a:solidFill>
            </a:endParaRPr>
          </a:p>
          <a:p>
            <a:r>
              <a:rPr lang="en-US" sz="3800" dirty="0">
                <a:solidFill>
                  <a:srgbClr val="FFFF00"/>
                </a:solidFill>
              </a:rPr>
              <a:t>Correct—</a:t>
            </a:r>
            <a:r>
              <a:rPr lang="en-US" sz="3800" dirty="0">
                <a:solidFill>
                  <a:schemeClr val="tx1"/>
                </a:solidFill>
              </a:rPr>
              <a:t>The </a:t>
            </a:r>
            <a:r>
              <a:rPr lang="en-US" sz="3800" dirty="0">
                <a:solidFill>
                  <a:srgbClr val="FFFF00"/>
                </a:solidFill>
              </a:rPr>
              <a:t>experience</a:t>
            </a:r>
            <a:r>
              <a:rPr lang="en-US" sz="3800" dirty="0">
                <a:solidFill>
                  <a:schemeClr val="tx1"/>
                </a:solidFill>
              </a:rPr>
              <a:t> </a:t>
            </a:r>
            <a:r>
              <a:rPr lang="en-US" sz="3800" i="1" u="sng" dirty="0">
                <a:solidFill>
                  <a:schemeClr val="tx1"/>
                </a:solidFill>
              </a:rPr>
              <a:t>of walking in the land</a:t>
            </a:r>
            <a:r>
              <a:rPr lang="en-US" sz="3800" dirty="0">
                <a:solidFill>
                  <a:schemeClr val="tx1"/>
                </a:solidFill>
              </a:rPr>
              <a:t> </a:t>
            </a:r>
            <a:r>
              <a:rPr lang="en-US" sz="3800" i="1" u="sng" dirty="0">
                <a:solidFill>
                  <a:schemeClr val="tx1"/>
                </a:solidFill>
              </a:rPr>
              <a:t>of my </a:t>
            </a:r>
            <a:r>
              <a:rPr lang="en-US" sz="3800" b="1" i="1" u="sng" dirty="0">
                <a:solidFill>
                  <a:srgbClr val="00B050"/>
                </a:solidFill>
              </a:rPr>
              <a:t>ancestors</a:t>
            </a:r>
            <a:r>
              <a:rPr lang="en-US" sz="3800" b="1" dirty="0">
                <a:solidFill>
                  <a:srgbClr val="FF0000"/>
                </a:solidFill>
              </a:rPr>
              <a:t> </a:t>
            </a:r>
            <a:r>
              <a:rPr lang="en-US" sz="3800" b="1" u="sng" dirty="0">
                <a:solidFill>
                  <a:srgbClr val="FFFF00"/>
                </a:solidFill>
              </a:rPr>
              <a:t>was</a:t>
            </a:r>
            <a:r>
              <a:rPr lang="en-US" sz="3800" b="1" dirty="0">
                <a:solidFill>
                  <a:schemeClr val="tx1"/>
                </a:solidFill>
              </a:rPr>
              <a:t> </a:t>
            </a:r>
            <a:r>
              <a:rPr lang="en-US" sz="3800" dirty="0">
                <a:solidFill>
                  <a:schemeClr val="tx1"/>
                </a:solidFill>
              </a:rPr>
              <a:t>powerful.  </a:t>
            </a:r>
          </a:p>
          <a:p>
            <a:r>
              <a:rPr lang="en-US" sz="3800" dirty="0"/>
              <a:t>Wrong—The experience </a:t>
            </a:r>
            <a:r>
              <a:rPr lang="en-US" sz="3800" i="1" u="sng" dirty="0"/>
              <a:t>of walking in the land of my ancestors </a:t>
            </a:r>
            <a:r>
              <a:rPr lang="en-US" sz="3800" b="1" u="sng" dirty="0"/>
              <a:t>were</a:t>
            </a:r>
            <a:r>
              <a:rPr lang="en-US" sz="3800" dirty="0"/>
              <a:t> powerful.    </a:t>
            </a:r>
          </a:p>
          <a:p>
            <a:pPr marL="0" indent="0">
              <a:buNone/>
            </a:pPr>
            <a:r>
              <a:rPr lang="en-US" sz="3800" dirty="0"/>
              <a:t>14. </a:t>
            </a:r>
            <a:r>
              <a:rPr lang="en-US" sz="3800" b="1" dirty="0"/>
              <a:t>C—Word Choice</a:t>
            </a:r>
            <a:endParaRPr lang="en-US" sz="3800" dirty="0"/>
          </a:p>
          <a:p>
            <a:r>
              <a:rPr lang="en-US" sz="3800" dirty="0"/>
              <a:t>Words should be as specific and concrete as possible to make writing clear. The adjective</a:t>
            </a:r>
            <a:r>
              <a:rPr lang="en-US" sz="3800" b="1" u="sng" dirty="0"/>
              <a:t> </a:t>
            </a:r>
            <a:r>
              <a:rPr lang="en-US" sz="3800" b="1" u="sng" dirty="0">
                <a:solidFill>
                  <a:srgbClr val="FFFF00"/>
                </a:solidFill>
              </a:rPr>
              <a:t>rich—</a:t>
            </a:r>
            <a:r>
              <a:rPr lang="en-US" sz="3800" b="1" dirty="0">
                <a:solidFill>
                  <a:srgbClr val="FFFF00"/>
                </a:solidFill>
              </a:rPr>
              <a:t>C</a:t>
            </a:r>
            <a:r>
              <a:rPr lang="en-US" sz="3800" b="1" dirty="0"/>
              <a:t>,</a:t>
            </a:r>
            <a:r>
              <a:rPr lang="en-US" sz="3800" dirty="0"/>
              <a:t> accurately describes the writer’s journey, which was full of the sights and sounds of Ireland.</a:t>
            </a:r>
          </a:p>
          <a:p>
            <a:r>
              <a:rPr lang="en-US" sz="3800" b="1" dirty="0">
                <a:solidFill>
                  <a:srgbClr val="FFFF00"/>
                </a:solidFill>
              </a:rPr>
              <a:t>Correct— </a:t>
            </a:r>
            <a:r>
              <a:rPr lang="en-US" sz="4000" dirty="0"/>
              <a:t>From east to west on this emerald isle, </a:t>
            </a:r>
            <a:r>
              <a:rPr lang="en-US" sz="3800" dirty="0"/>
              <a:t>my journey offered a </a:t>
            </a:r>
            <a:r>
              <a:rPr lang="en-US" sz="3800" b="1" u="sng" dirty="0">
                <a:solidFill>
                  <a:srgbClr val="FFFF00"/>
                </a:solidFill>
              </a:rPr>
              <a:t>rich </a:t>
            </a:r>
            <a:r>
              <a:rPr lang="en-US" sz="3800" dirty="0"/>
              <a:t>experience of Irish culture and </a:t>
            </a:r>
            <a:r>
              <a:rPr lang="en-US" sz="3800" b="1" u="sng" dirty="0">
                <a:solidFill>
                  <a:srgbClr val="FFFF00"/>
                </a:solidFill>
              </a:rPr>
              <a:t>my</a:t>
            </a:r>
            <a:r>
              <a:rPr lang="en-US" sz="3800" b="1" u="sng" dirty="0"/>
              <a:t> </a:t>
            </a:r>
            <a:r>
              <a:rPr lang="en-US" sz="3800" dirty="0"/>
              <a:t>own heritage.</a:t>
            </a:r>
          </a:p>
          <a:p>
            <a:r>
              <a:rPr lang="en-US" sz="3800" dirty="0"/>
              <a:t>Wrong—my journey offered a </a:t>
            </a:r>
            <a:r>
              <a:rPr lang="en-US" sz="3800" b="1" u="sng" dirty="0"/>
              <a:t>different</a:t>
            </a:r>
            <a:r>
              <a:rPr lang="en-US" sz="3800" dirty="0"/>
              <a:t> experience of Irish culture and </a:t>
            </a:r>
            <a:r>
              <a:rPr lang="en-US" sz="3800" b="1" u="sng" dirty="0"/>
              <a:t>their</a:t>
            </a:r>
            <a:r>
              <a:rPr lang="en-US" sz="3800" dirty="0"/>
              <a:t> own heritage. </a:t>
            </a:r>
          </a:p>
          <a:p>
            <a:pPr marL="0" indent="0">
              <a:buNone/>
            </a:pPr>
            <a:r>
              <a:rPr lang="en-US" sz="3200" dirty="0"/>
              <a:t>                </a:t>
            </a:r>
          </a:p>
        </p:txBody>
      </p:sp>
    </p:spTree>
    <p:extLst>
      <p:ext uri="{BB962C8B-B14F-4D97-AF65-F5344CB8AC3E}">
        <p14:creationId xmlns:p14="http://schemas.microsoft.com/office/powerpoint/2010/main" val="2647626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8A16C1-7BBE-49A7-90D3-E01876FB6B04}"/>
              </a:ext>
            </a:extLst>
          </p:cNvPr>
          <p:cNvSpPr>
            <a:spLocks noGrp="1"/>
          </p:cNvSpPr>
          <p:nvPr>
            <p:ph type="title"/>
          </p:nvPr>
        </p:nvSpPr>
        <p:spPr>
          <a:xfrm>
            <a:off x="838200" y="1"/>
            <a:ext cx="10515600" cy="102869"/>
          </a:xfrm>
        </p:spPr>
        <p:txBody>
          <a:bodyPr>
            <a:normAutofit fontScale="90000"/>
          </a:bodyPr>
          <a:lstStyle/>
          <a:p>
            <a:r>
              <a:rPr lang="en-US" sz="800" dirty="0"/>
              <a:t>18</a:t>
            </a:r>
          </a:p>
        </p:txBody>
      </p:sp>
      <p:sp>
        <p:nvSpPr>
          <p:cNvPr id="3" name="Content Placeholder 2">
            <a:extLst>
              <a:ext uri="{FF2B5EF4-FFF2-40B4-BE49-F238E27FC236}">
                <a16:creationId xmlns:a16="http://schemas.microsoft.com/office/drawing/2014/main" xmlns="" id="{26A4CC1F-F506-4812-B848-1FA7106A80A6}"/>
              </a:ext>
            </a:extLst>
          </p:cNvPr>
          <p:cNvSpPr>
            <a:spLocks noGrp="1"/>
          </p:cNvSpPr>
          <p:nvPr>
            <p:ph idx="1"/>
          </p:nvPr>
        </p:nvSpPr>
        <p:spPr>
          <a:xfrm>
            <a:off x="1120000" y="365760"/>
            <a:ext cx="10233800" cy="5811203"/>
          </a:xfrm>
        </p:spPr>
        <p:txBody>
          <a:bodyPr/>
          <a:lstStyle/>
          <a:p>
            <a:pPr marL="0" indent="0">
              <a:buNone/>
            </a:pPr>
            <a:r>
              <a:rPr lang="en-US" dirty="0"/>
              <a:t>15. </a:t>
            </a:r>
            <a:r>
              <a:rPr lang="en-US" b="1" dirty="0">
                <a:solidFill>
                  <a:srgbClr val="FFFF00"/>
                </a:solidFill>
              </a:rPr>
              <a:t>C—Possessives</a:t>
            </a:r>
            <a:r>
              <a:rPr lang="en-US" dirty="0">
                <a:solidFill>
                  <a:srgbClr val="FFFF00"/>
                </a:solidFill>
              </a:rPr>
              <a:t> </a:t>
            </a:r>
          </a:p>
          <a:p>
            <a:r>
              <a:rPr lang="en-US" dirty="0"/>
              <a:t>The writer has discussed her family’s Irish background in the final paragraph, using the pronoun </a:t>
            </a:r>
            <a:r>
              <a:rPr lang="en-US" b="1" u="sng" dirty="0">
                <a:solidFill>
                  <a:srgbClr val="FFFF00"/>
                </a:solidFill>
              </a:rPr>
              <a:t>my– </a:t>
            </a:r>
            <a:r>
              <a:rPr lang="en-US" b="1" dirty="0">
                <a:solidFill>
                  <a:srgbClr val="FFFF00"/>
                </a:solidFill>
              </a:rPr>
              <a:t>C</a:t>
            </a:r>
            <a:r>
              <a:rPr lang="en-US" b="1" dirty="0"/>
              <a:t>,</a:t>
            </a:r>
            <a:r>
              <a:rPr lang="en-US" dirty="0"/>
              <a:t> many times. The heritage belongs to the writer, not to Ireland or anyone else.</a:t>
            </a:r>
          </a:p>
          <a:p>
            <a:r>
              <a:rPr lang="en-US" dirty="0"/>
              <a:t>Correct— From east to west on this emerald isle, my journey offered a </a:t>
            </a:r>
            <a:r>
              <a:rPr lang="en-US" b="1" u="sng" dirty="0">
                <a:solidFill>
                  <a:srgbClr val="FFFF00"/>
                </a:solidFill>
              </a:rPr>
              <a:t>rich</a:t>
            </a:r>
            <a:r>
              <a:rPr lang="en-US" b="1" u="sng" dirty="0"/>
              <a:t> </a:t>
            </a:r>
            <a:r>
              <a:rPr lang="en-US" dirty="0"/>
              <a:t>experience of Irish culture and </a:t>
            </a:r>
            <a:r>
              <a:rPr lang="en-US" b="1" u="sng" dirty="0">
                <a:solidFill>
                  <a:srgbClr val="FFFF00"/>
                </a:solidFill>
              </a:rPr>
              <a:t>my </a:t>
            </a:r>
            <a:r>
              <a:rPr lang="en-US" dirty="0"/>
              <a:t>own heritage.</a:t>
            </a:r>
          </a:p>
          <a:p>
            <a:r>
              <a:rPr lang="en-US" dirty="0"/>
              <a:t>Wrong—From east to west on this emerald isle, my journey offered a </a:t>
            </a:r>
            <a:r>
              <a:rPr lang="en-US" b="1" u="sng" dirty="0"/>
              <a:t>different</a:t>
            </a:r>
            <a:r>
              <a:rPr lang="en-US" dirty="0"/>
              <a:t> experience of Irish culture and </a:t>
            </a:r>
            <a:r>
              <a:rPr lang="en-US" b="1" u="sng" dirty="0"/>
              <a:t>their</a:t>
            </a:r>
            <a:r>
              <a:rPr lang="en-US" dirty="0"/>
              <a:t> own heritage.</a:t>
            </a:r>
          </a:p>
          <a:p>
            <a:pPr marL="0" indent="0">
              <a:buNone/>
            </a:pPr>
            <a:endParaRPr lang="en-US" dirty="0"/>
          </a:p>
        </p:txBody>
      </p:sp>
    </p:spTree>
    <p:extLst>
      <p:ext uri="{BB962C8B-B14F-4D97-AF65-F5344CB8AC3E}">
        <p14:creationId xmlns:p14="http://schemas.microsoft.com/office/powerpoint/2010/main" val="343521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7968E-95C6-4EAC-8E96-FD586EFA6E81}"/>
              </a:ext>
            </a:extLst>
          </p:cNvPr>
          <p:cNvSpPr>
            <a:spLocks noGrp="1"/>
          </p:cNvSpPr>
          <p:nvPr>
            <p:ph type="title"/>
          </p:nvPr>
        </p:nvSpPr>
        <p:spPr>
          <a:xfrm>
            <a:off x="646111" y="0"/>
            <a:ext cx="9404723" cy="159026"/>
          </a:xfrm>
        </p:spPr>
        <p:txBody>
          <a:bodyPr>
            <a:normAutofit fontScale="90000"/>
          </a:bodyPr>
          <a:lstStyle/>
          <a:p>
            <a:r>
              <a:rPr lang="en-US" sz="800" dirty="0"/>
              <a:t>2</a:t>
            </a:r>
          </a:p>
        </p:txBody>
      </p:sp>
      <p:sp>
        <p:nvSpPr>
          <p:cNvPr id="3" name="Content Placeholder 2">
            <a:extLst>
              <a:ext uri="{FF2B5EF4-FFF2-40B4-BE49-F238E27FC236}">
                <a16:creationId xmlns:a16="http://schemas.microsoft.com/office/drawing/2014/main" xmlns="" id="{62E29D2C-879C-4946-9B18-2548AEE77962}"/>
              </a:ext>
            </a:extLst>
          </p:cNvPr>
          <p:cNvSpPr>
            <a:spLocks noGrp="1"/>
          </p:cNvSpPr>
          <p:nvPr>
            <p:ph idx="1"/>
          </p:nvPr>
        </p:nvSpPr>
        <p:spPr>
          <a:xfrm>
            <a:off x="645130" y="159026"/>
            <a:ext cx="9824087" cy="6281531"/>
          </a:xfrm>
        </p:spPr>
        <p:txBody>
          <a:bodyPr>
            <a:normAutofit/>
          </a:bodyPr>
          <a:lstStyle/>
          <a:p>
            <a:r>
              <a:rPr lang="en-US" sz="3200" dirty="0"/>
              <a:t>[1] I discovered the union of ancient and modern throughout my travel, as well as a notable reverence for heritage. [2] Many rich experiences awaited me on my first visit to Ireland, the land of my ancestry. [3] The opportunity to learn more about my family’s background proved a rewarding experience. </a:t>
            </a:r>
          </a:p>
          <a:p>
            <a:endParaRPr lang="en-US" dirty="0"/>
          </a:p>
          <a:p>
            <a:pPr lvl="0"/>
            <a:r>
              <a:rPr lang="en-US" sz="2800" dirty="0"/>
              <a:t>1. Which of the following sequence of sentences, makes paragraph 1 most logical.</a:t>
            </a:r>
          </a:p>
          <a:p>
            <a:pPr marL="514350" lvl="0" indent="-514350">
              <a:buFont typeface="+mj-lt"/>
              <a:buAutoNum type="alphaUcPeriod"/>
            </a:pPr>
            <a:r>
              <a:rPr lang="en-US" sz="2800" dirty="0"/>
              <a:t>NO CHANGE</a:t>
            </a:r>
          </a:p>
          <a:p>
            <a:pPr marL="514350" lvl="0" indent="-514350">
              <a:buFont typeface="+mj-lt"/>
              <a:buAutoNum type="alphaUcPeriod"/>
            </a:pPr>
            <a:r>
              <a:rPr lang="en-US" sz="2800" dirty="0"/>
              <a:t>1,3,2</a:t>
            </a:r>
          </a:p>
          <a:p>
            <a:pPr marL="514350" lvl="0" indent="-514350">
              <a:buFont typeface="+mj-lt"/>
              <a:buAutoNum type="alphaUcPeriod"/>
            </a:pPr>
            <a:r>
              <a:rPr lang="en-US" sz="2800" dirty="0"/>
              <a:t>3,1,2</a:t>
            </a:r>
          </a:p>
          <a:p>
            <a:pPr marL="514350" lvl="0" indent="-514350">
              <a:buFont typeface="+mj-lt"/>
              <a:buAutoNum type="alphaUcPeriod"/>
            </a:pPr>
            <a:r>
              <a:rPr lang="en-US" sz="2800" dirty="0"/>
              <a:t>2,1,3</a:t>
            </a:r>
          </a:p>
          <a:p>
            <a:endParaRPr lang="en-US" dirty="0"/>
          </a:p>
        </p:txBody>
      </p:sp>
    </p:spTree>
    <p:extLst>
      <p:ext uri="{BB962C8B-B14F-4D97-AF65-F5344CB8AC3E}">
        <p14:creationId xmlns:p14="http://schemas.microsoft.com/office/powerpoint/2010/main" val="78846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DF7204-5812-4BA6-ABA0-7A692CD7AE6F}"/>
              </a:ext>
            </a:extLst>
          </p:cNvPr>
          <p:cNvSpPr>
            <a:spLocks noGrp="1"/>
          </p:cNvSpPr>
          <p:nvPr>
            <p:ph type="title"/>
          </p:nvPr>
        </p:nvSpPr>
        <p:spPr>
          <a:xfrm>
            <a:off x="646111" y="0"/>
            <a:ext cx="9404723" cy="45719"/>
          </a:xfrm>
        </p:spPr>
        <p:txBody>
          <a:bodyPr>
            <a:normAutofit fontScale="90000"/>
          </a:bodyPr>
          <a:lstStyle/>
          <a:p>
            <a:r>
              <a:rPr lang="en-US" sz="800" dirty="0"/>
              <a:t>3</a:t>
            </a:r>
          </a:p>
        </p:txBody>
      </p:sp>
      <p:sp>
        <p:nvSpPr>
          <p:cNvPr id="3" name="Content Placeholder 2">
            <a:extLst>
              <a:ext uri="{FF2B5EF4-FFF2-40B4-BE49-F238E27FC236}">
                <a16:creationId xmlns:a16="http://schemas.microsoft.com/office/drawing/2014/main" xmlns="" id="{2D074445-E843-46A2-B66C-5F4B453EF1DC}"/>
              </a:ext>
            </a:extLst>
          </p:cNvPr>
          <p:cNvSpPr>
            <a:spLocks noGrp="1"/>
          </p:cNvSpPr>
          <p:nvPr>
            <p:ph idx="1"/>
          </p:nvPr>
        </p:nvSpPr>
        <p:spPr>
          <a:xfrm>
            <a:off x="781878" y="291548"/>
            <a:ext cx="9621079" cy="5956851"/>
          </a:xfrm>
        </p:spPr>
        <p:txBody>
          <a:bodyPr/>
          <a:lstStyle/>
          <a:p>
            <a:pPr lvl="0"/>
            <a:r>
              <a:rPr lang="en-US" sz="3200" b="1" dirty="0">
                <a:solidFill>
                  <a:srgbClr val="FFFF00"/>
                </a:solidFill>
              </a:rPr>
              <a:t>D—</a:t>
            </a:r>
            <a:r>
              <a:rPr lang="en-US" sz="3200" b="1" dirty="0"/>
              <a:t>Paragraph Reorganization</a:t>
            </a:r>
            <a:endParaRPr lang="en-US" sz="3200" dirty="0"/>
          </a:p>
          <a:p>
            <a:r>
              <a:rPr lang="en-US" sz="3200" dirty="0"/>
              <a:t>Paragraphs are typically organized from a broad statement to a narrower one. In this opening paragraph, the sentence beginning with Many rich experiences is a general introduction to the essay, so it should be first,</a:t>
            </a:r>
            <a:r>
              <a:rPr lang="en-US" sz="3200" b="1" dirty="0"/>
              <a:t> D.—2,1,3—</a:t>
            </a:r>
            <a:endParaRPr lang="en-US" sz="3200" dirty="0"/>
          </a:p>
          <a:p>
            <a:r>
              <a:rPr lang="en-US" sz="3200" dirty="0"/>
              <a:t>[2] Many rich experiences awaited me on my first visit to Ireland, the land of my ancestry. [1] I discovered the union of ancient and modern throughout my travel, as well as a notable reverence for heritage. [3] The opportunity to learn more about my family’s background proved a rewarding experience. </a:t>
            </a:r>
          </a:p>
          <a:p>
            <a:endParaRPr lang="en-US" dirty="0"/>
          </a:p>
        </p:txBody>
      </p:sp>
    </p:spTree>
    <p:extLst>
      <p:ext uri="{BB962C8B-B14F-4D97-AF65-F5344CB8AC3E}">
        <p14:creationId xmlns:p14="http://schemas.microsoft.com/office/powerpoint/2010/main" val="158861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1A838-0296-423A-8341-50AA669B9361}"/>
              </a:ext>
            </a:extLst>
          </p:cNvPr>
          <p:cNvSpPr>
            <a:spLocks noGrp="1"/>
          </p:cNvSpPr>
          <p:nvPr>
            <p:ph type="title"/>
          </p:nvPr>
        </p:nvSpPr>
        <p:spPr>
          <a:xfrm>
            <a:off x="646111" y="0"/>
            <a:ext cx="9404723" cy="212035"/>
          </a:xfrm>
        </p:spPr>
        <p:txBody>
          <a:bodyPr/>
          <a:lstStyle/>
          <a:p>
            <a:r>
              <a:rPr lang="en-US" sz="800" dirty="0"/>
              <a:t>4</a:t>
            </a:r>
          </a:p>
        </p:txBody>
      </p:sp>
      <p:sp>
        <p:nvSpPr>
          <p:cNvPr id="3" name="Content Placeholder 2">
            <a:extLst>
              <a:ext uri="{FF2B5EF4-FFF2-40B4-BE49-F238E27FC236}">
                <a16:creationId xmlns:a16="http://schemas.microsoft.com/office/drawing/2014/main" xmlns="" id="{817E4384-5474-4181-AC15-C45D5A9400E6}"/>
              </a:ext>
            </a:extLst>
          </p:cNvPr>
          <p:cNvSpPr>
            <a:spLocks noGrp="1"/>
          </p:cNvSpPr>
          <p:nvPr>
            <p:ph idx="1"/>
          </p:nvPr>
        </p:nvSpPr>
        <p:spPr>
          <a:xfrm>
            <a:off x="755374" y="212036"/>
            <a:ext cx="9886122" cy="6321286"/>
          </a:xfrm>
        </p:spPr>
        <p:txBody>
          <a:bodyPr>
            <a:normAutofit fontScale="77500" lnSpcReduction="20000"/>
          </a:bodyPr>
          <a:lstStyle/>
          <a:p>
            <a:r>
              <a:rPr lang="en-US" sz="3400" b="1" u="sng" dirty="0">
                <a:solidFill>
                  <a:srgbClr val="FFFF00"/>
                </a:solidFill>
              </a:rPr>
              <a:t>Todays</a:t>
            </a:r>
            <a:r>
              <a:rPr lang="en-US" sz="3400" dirty="0"/>
              <a:t> Dublin is a fascinating blend of old and new. </a:t>
            </a:r>
            <a:r>
              <a:rPr lang="en-US" sz="3400" b="1" u="sng" dirty="0">
                <a:solidFill>
                  <a:srgbClr val="FFFF00"/>
                </a:solidFill>
              </a:rPr>
              <a:t>Irish Castles</a:t>
            </a:r>
            <a:r>
              <a:rPr lang="en-US" sz="3400" dirty="0">
                <a:solidFill>
                  <a:srgbClr val="FFFF00"/>
                </a:solidFill>
              </a:rPr>
              <a:t>    	</a:t>
            </a:r>
            <a:r>
              <a:rPr lang="en-US" sz="3400" b="1" dirty="0">
                <a:solidFill>
                  <a:srgbClr val="FFFF00"/>
                </a:solidFill>
              </a:rPr>
              <a:t> 2   </a:t>
            </a:r>
            <a:r>
              <a:rPr lang="en-US" sz="3400" dirty="0"/>
              <a:t>appear on the same block as historic churches         </a:t>
            </a:r>
            <a:r>
              <a:rPr lang="en-US" sz="3400" b="1" dirty="0">
                <a:solidFill>
                  <a:srgbClr val="FFFF00"/>
                </a:solidFill>
              </a:rPr>
              <a:t>3</a:t>
            </a:r>
          </a:p>
          <a:p>
            <a:r>
              <a:rPr lang="en-US" sz="3400" dirty="0"/>
              <a:t>and stone building</a:t>
            </a:r>
            <a:r>
              <a:rPr lang="en-US" sz="3400" b="1" dirty="0"/>
              <a:t>	.</a:t>
            </a:r>
          </a:p>
          <a:p>
            <a:pPr marL="0" indent="0">
              <a:buNone/>
            </a:pPr>
            <a:r>
              <a:rPr lang="en-US" sz="3400" b="1" dirty="0"/>
              <a:t>                                                                                                   </a:t>
            </a:r>
            <a:endParaRPr lang="en-US" sz="3400" dirty="0"/>
          </a:p>
          <a:p>
            <a:pPr lvl="0"/>
            <a:r>
              <a:rPr lang="en-US" sz="3400" b="1" dirty="0"/>
              <a:t>2. A. NO CHANGE</a:t>
            </a:r>
          </a:p>
          <a:p>
            <a:r>
              <a:rPr lang="en-US" sz="3400" b="1" dirty="0"/>
              <a:t>B. Today</a:t>
            </a:r>
          </a:p>
          <a:p>
            <a:r>
              <a:rPr lang="en-US" sz="3400" b="1" dirty="0"/>
              <a:t>C. Today’s</a:t>
            </a:r>
          </a:p>
          <a:p>
            <a:r>
              <a:rPr lang="en-US" sz="3400" b="1" dirty="0"/>
              <a:t>D. Todays</a:t>
            </a:r>
          </a:p>
          <a:p>
            <a:r>
              <a:rPr lang="en-US" sz="3400" b="1" dirty="0"/>
              <a:t>3.  Given that all are true, which of the choices would provide the best example of the </a:t>
            </a:r>
            <a:r>
              <a:rPr lang="en-US" sz="3400" b="1" dirty="0">
                <a:solidFill>
                  <a:srgbClr val="FFFF00"/>
                </a:solidFill>
              </a:rPr>
              <a:t>“union”</a:t>
            </a:r>
            <a:r>
              <a:rPr lang="en-US" sz="3400" b="1" dirty="0"/>
              <a:t> described in paragraph 1?</a:t>
            </a:r>
          </a:p>
          <a:p>
            <a:r>
              <a:rPr lang="en-US" sz="3400" b="1" dirty="0"/>
              <a:t>A. NO CHANGE</a:t>
            </a:r>
          </a:p>
          <a:p>
            <a:r>
              <a:rPr lang="en-US" sz="3400" b="1" dirty="0"/>
              <a:t>B. Automated teller machines</a:t>
            </a:r>
          </a:p>
          <a:p>
            <a:r>
              <a:rPr lang="en-US" sz="3400" b="1" dirty="0"/>
              <a:t>C. Century-old pubs</a:t>
            </a:r>
          </a:p>
          <a:p>
            <a:r>
              <a:rPr lang="en-US" sz="3400" b="1" dirty="0"/>
              <a:t>D. Cobblestone streets</a:t>
            </a:r>
          </a:p>
          <a:p>
            <a:pPr marL="0" indent="0">
              <a:buNone/>
            </a:pPr>
            <a:r>
              <a:rPr lang="en-US" sz="3400" dirty="0"/>
              <a:t> </a:t>
            </a:r>
          </a:p>
          <a:p>
            <a:endParaRPr lang="en-US" dirty="0"/>
          </a:p>
        </p:txBody>
      </p:sp>
    </p:spTree>
    <p:extLst>
      <p:ext uri="{BB962C8B-B14F-4D97-AF65-F5344CB8AC3E}">
        <p14:creationId xmlns:p14="http://schemas.microsoft.com/office/powerpoint/2010/main" val="862606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01D5C5-3291-49B7-AE38-0D9CC9852DAC}"/>
              </a:ext>
            </a:extLst>
          </p:cNvPr>
          <p:cNvSpPr>
            <a:spLocks noGrp="1"/>
          </p:cNvSpPr>
          <p:nvPr>
            <p:ph type="title"/>
          </p:nvPr>
        </p:nvSpPr>
        <p:spPr>
          <a:xfrm>
            <a:off x="838200" y="1"/>
            <a:ext cx="10515600" cy="92764"/>
          </a:xfrm>
        </p:spPr>
        <p:txBody>
          <a:bodyPr>
            <a:normAutofit fontScale="90000"/>
          </a:bodyPr>
          <a:lstStyle/>
          <a:p>
            <a:r>
              <a:rPr lang="en-US" sz="800" dirty="0"/>
              <a:t>5</a:t>
            </a:r>
          </a:p>
        </p:txBody>
      </p:sp>
      <p:sp>
        <p:nvSpPr>
          <p:cNvPr id="3" name="Content Placeholder 2">
            <a:extLst>
              <a:ext uri="{FF2B5EF4-FFF2-40B4-BE49-F238E27FC236}">
                <a16:creationId xmlns:a16="http://schemas.microsoft.com/office/drawing/2014/main" xmlns="" id="{934C81FB-7E06-449F-8AAA-46223E3A7F5E}"/>
              </a:ext>
            </a:extLst>
          </p:cNvPr>
          <p:cNvSpPr>
            <a:spLocks noGrp="1"/>
          </p:cNvSpPr>
          <p:nvPr>
            <p:ph idx="1"/>
          </p:nvPr>
        </p:nvSpPr>
        <p:spPr>
          <a:xfrm>
            <a:off x="1120000" y="278296"/>
            <a:ext cx="10233800" cy="6486939"/>
          </a:xfrm>
        </p:spPr>
        <p:txBody>
          <a:bodyPr>
            <a:normAutofit/>
          </a:bodyPr>
          <a:lstStyle/>
          <a:p>
            <a:pPr marL="0" indent="0">
              <a:buNone/>
            </a:pPr>
            <a:r>
              <a:rPr lang="en-US" b="1" dirty="0"/>
              <a:t> </a:t>
            </a:r>
            <a:r>
              <a:rPr lang="en-US" sz="3200" b="1" dirty="0"/>
              <a:t>2. </a:t>
            </a:r>
            <a:r>
              <a:rPr lang="en-US" sz="3200" b="1" dirty="0">
                <a:solidFill>
                  <a:srgbClr val="FFFF00"/>
                </a:solidFill>
              </a:rPr>
              <a:t>C—Apostrophes</a:t>
            </a:r>
            <a:endParaRPr lang="en-US" sz="3200" dirty="0">
              <a:solidFill>
                <a:srgbClr val="FFFF00"/>
              </a:solidFill>
            </a:endParaRPr>
          </a:p>
          <a:p>
            <a:r>
              <a:rPr lang="en-US" sz="3200" dirty="0"/>
              <a:t>The word today is showing ownership of Dublin to emphasize that the writer is describing the modern city not yesterday’s Dublin. </a:t>
            </a:r>
            <a:r>
              <a:rPr lang="en-US" sz="3200" b="1" dirty="0"/>
              <a:t>C—</a:t>
            </a:r>
            <a:r>
              <a:rPr lang="en-US" sz="3200" b="1" dirty="0">
                <a:solidFill>
                  <a:srgbClr val="FFFF00"/>
                </a:solidFill>
              </a:rPr>
              <a:t>Today’s</a:t>
            </a:r>
            <a:r>
              <a:rPr lang="en-US" sz="3200" dirty="0"/>
              <a:t>—is the best answer.</a:t>
            </a:r>
          </a:p>
          <a:p>
            <a:pPr marL="0" lvl="0" indent="0">
              <a:buNone/>
            </a:pPr>
            <a:r>
              <a:rPr lang="en-US" sz="3200" b="1" dirty="0">
                <a:solidFill>
                  <a:schemeClr val="tx1"/>
                </a:solidFill>
              </a:rPr>
              <a:t>3. </a:t>
            </a:r>
            <a:r>
              <a:rPr lang="en-US" sz="3200" b="1" dirty="0">
                <a:solidFill>
                  <a:srgbClr val="FFFF00"/>
                </a:solidFill>
              </a:rPr>
              <a:t>B—Analysis</a:t>
            </a:r>
            <a:endParaRPr lang="en-US" sz="3200" dirty="0">
              <a:solidFill>
                <a:srgbClr val="FFFF00"/>
              </a:solidFill>
            </a:endParaRPr>
          </a:p>
          <a:p>
            <a:r>
              <a:rPr lang="en-US" sz="3200" dirty="0"/>
              <a:t>The writer is trying to illustrate the union of old and new in Ireland by providing examples in the essay. </a:t>
            </a:r>
            <a:r>
              <a:rPr lang="en-US" sz="3200" b="1" dirty="0"/>
              <a:t>Old churches and</a:t>
            </a:r>
            <a:r>
              <a:rPr lang="en-US" sz="3200" dirty="0"/>
              <a:t> </a:t>
            </a:r>
            <a:r>
              <a:rPr lang="en-US" sz="3200" b="1" dirty="0"/>
              <a:t>buildings</a:t>
            </a:r>
            <a:r>
              <a:rPr lang="en-US" sz="3200" dirty="0"/>
              <a:t> contrast with the modern convenience of </a:t>
            </a:r>
            <a:r>
              <a:rPr lang="en-US" sz="3200" b="1" dirty="0"/>
              <a:t>automated teller machines.</a:t>
            </a:r>
            <a:r>
              <a:rPr lang="en-US" sz="3200" dirty="0"/>
              <a:t> </a:t>
            </a:r>
            <a:r>
              <a:rPr lang="en-US" sz="3200" b="1" dirty="0">
                <a:solidFill>
                  <a:srgbClr val="FFFF00"/>
                </a:solidFill>
              </a:rPr>
              <a:t>B—</a:t>
            </a:r>
            <a:r>
              <a:rPr lang="en-US" sz="3200" b="1" dirty="0"/>
              <a:t>Automated teller machines—</a:t>
            </a:r>
            <a:r>
              <a:rPr lang="en-US" sz="3200" dirty="0"/>
              <a:t>is the best answer.</a:t>
            </a:r>
          </a:p>
          <a:p>
            <a:r>
              <a:rPr lang="en-US" sz="3200" b="1" dirty="0">
                <a:solidFill>
                  <a:srgbClr val="FFFF00"/>
                </a:solidFill>
              </a:rPr>
              <a:t>Today’s</a:t>
            </a:r>
            <a:r>
              <a:rPr lang="en-US" sz="3200" b="1" dirty="0"/>
              <a:t> </a:t>
            </a:r>
            <a:r>
              <a:rPr lang="en-US" sz="3200" dirty="0"/>
              <a:t>Dublin is a fascinating blend of old and new.</a:t>
            </a:r>
            <a:r>
              <a:rPr lang="en-US" sz="3200" b="1" dirty="0"/>
              <a:t> </a:t>
            </a:r>
            <a:r>
              <a:rPr lang="en-US" sz="3200" b="1" dirty="0">
                <a:solidFill>
                  <a:srgbClr val="FFFF00"/>
                </a:solidFill>
              </a:rPr>
              <a:t>Automated teller machines </a:t>
            </a:r>
            <a:r>
              <a:rPr lang="en-US" sz="3200" dirty="0"/>
              <a:t>appear on the same block as historic churches and stone buildings.</a:t>
            </a:r>
          </a:p>
        </p:txBody>
      </p:sp>
    </p:spTree>
    <p:extLst>
      <p:ext uri="{BB962C8B-B14F-4D97-AF65-F5344CB8AC3E}">
        <p14:creationId xmlns:p14="http://schemas.microsoft.com/office/powerpoint/2010/main" val="1468718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66157-FA4C-4D64-A5B5-E40D992043C2}"/>
              </a:ext>
            </a:extLst>
          </p:cNvPr>
          <p:cNvSpPr>
            <a:spLocks noGrp="1"/>
          </p:cNvSpPr>
          <p:nvPr>
            <p:ph type="title"/>
          </p:nvPr>
        </p:nvSpPr>
        <p:spPr>
          <a:xfrm>
            <a:off x="838200" y="-92765"/>
            <a:ext cx="10515600" cy="251791"/>
          </a:xfrm>
        </p:spPr>
        <p:txBody>
          <a:bodyPr>
            <a:normAutofit/>
          </a:bodyPr>
          <a:lstStyle/>
          <a:p>
            <a:r>
              <a:rPr lang="en-US" sz="800" dirty="0"/>
              <a:t>6</a:t>
            </a:r>
          </a:p>
        </p:txBody>
      </p:sp>
      <p:sp>
        <p:nvSpPr>
          <p:cNvPr id="3" name="Content Placeholder 2">
            <a:extLst>
              <a:ext uri="{FF2B5EF4-FFF2-40B4-BE49-F238E27FC236}">
                <a16:creationId xmlns:a16="http://schemas.microsoft.com/office/drawing/2014/main" xmlns="" id="{76D91018-8375-448F-9243-E195E2916903}"/>
              </a:ext>
            </a:extLst>
          </p:cNvPr>
          <p:cNvSpPr>
            <a:spLocks noGrp="1"/>
          </p:cNvSpPr>
          <p:nvPr>
            <p:ph idx="1"/>
          </p:nvPr>
        </p:nvSpPr>
        <p:spPr>
          <a:xfrm>
            <a:off x="1120000" y="251791"/>
            <a:ext cx="10233800" cy="6334539"/>
          </a:xfrm>
        </p:spPr>
        <p:txBody>
          <a:bodyPr>
            <a:normAutofit fontScale="92500" lnSpcReduction="10000"/>
          </a:bodyPr>
          <a:lstStyle/>
          <a:p>
            <a:pPr marL="0" indent="0">
              <a:buNone/>
            </a:pPr>
            <a:r>
              <a:rPr lang="en-US" sz="3200" b="1" dirty="0"/>
              <a:t>Today’s </a:t>
            </a:r>
            <a:r>
              <a:rPr lang="en-US" sz="3200" dirty="0"/>
              <a:t>Dublin is a fascinating blend of old and new.</a:t>
            </a:r>
            <a:r>
              <a:rPr lang="en-US" sz="3200" b="1" dirty="0"/>
              <a:t> </a:t>
            </a:r>
            <a:r>
              <a:rPr lang="en-US" sz="3200" dirty="0"/>
              <a:t>Automated teller machines appear on the same block as historic churches and stone buildings.      </a:t>
            </a:r>
            <a:r>
              <a:rPr lang="en-US" sz="3200" b="1" dirty="0">
                <a:solidFill>
                  <a:srgbClr val="FFFF00"/>
                </a:solidFill>
              </a:rPr>
              <a:t>(4)</a:t>
            </a:r>
            <a:endParaRPr lang="en-US" sz="3200" dirty="0">
              <a:solidFill>
                <a:srgbClr val="FFFF00"/>
              </a:solidFill>
            </a:endParaRPr>
          </a:p>
          <a:p>
            <a:pPr lvl="0"/>
            <a:r>
              <a:rPr lang="en-US" sz="3200" dirty="0"/>
              <a:t>4. The writer wishes to include another example illustrating the coexistence of ancient and modern Ireland. Which of the following true sentences, if inserted in paragraph 2, would best fulfill that goal?</a:t>
            </a:r>
          </a:p>
          <a:p>
            <a:pPr marL="514350" lvl="0" indent="-514350">
              <a:buFont typeface="+mj-lt"/>
              <a:buAutoNum type="alphaUcPeriod"/>
            </a:pPr>
            <a:r>
              <a:rPr lang="en-US" sz="3200" dirty="0"/>
              <a:t>Traditional Irish music can be heard all over the country, from rural festivals to country pubs.</a:t>
            </a:r>
          </a:p>
          <a:p>
            <a:pPr marL="514350" lvl="0" indent="-514350">
              <a:buFont typeface="+mj-lt"/>
              <a:buAutoNum type="alphaUcPeriod"/>
            </a:pPr>
            <a:r>
              <a:rPr lang="en-US" sz="3200" dirty="0"/>
              <a:t>Ireland is a culturally rich country that is youthful as well, since more than half of the population is under 30.</a:t>
            </a:r>
          </a:p>
          <a:p>
            <a:pPr marL="514350" lvl="0" indent="-514350">
              <a:buFont typeface="+mj-lt"/>
              <a:buAutoNum type="alphaUcPeriod"/>
            </a:pPr>
            <a:r>
              <a:rPr lang="en-US" sz="3200" dirty="0"/>
              <a:t>Ireland’s spectacular coastline offers visitors pristine beaches, towering cliffs, and clear water.</a:t>
            </a:r>
          </a:p>
          <a:p>
            <a:pPr marL="514350" lvl="0" indent="-514350">
              <a:buFont typeface="+mj-lt"/>
              <a:buAutoNum type="alphaUcPeriod"/>
            </a:pPr>
            <a:r>
              <a:rPr lang="en-US" sz="3200" dirty="0"/>
              <a:t>All street signs are printed in both Irish and English, hearkening to the Celtic heritage. </a:t>
            </a:r>
          </a:p>
          <a:p>
            <a:endParaRPr lang="en-US" dirty="0"/>
          </a:p>
        </p:txBody>
      </p:sp>
    </p:spTree>
    <p:extLst>
      <p:ext uri="{BB962C8B-B14F-4D97-AF65-F5344CB8AC3E}">
        <p14:creationId xmlns:p14="http://schemas.microsoft.com/office/powerpoint/2010/main" val="3345459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FAEAE5-C730-4EA0-BE23-2ADF7FA440B4}"/>
              </a:ext>
            </a:extLst>
          </p:cNvPr>
          <p:cNvSpPr>
            <a:spLocks noGrp="1"/>
          </p:cNvSpPr>
          <p:nvPr>
            <p:ph type="title"/>
          </p:nvPr>
        </p:nvSpPr>
        <p:spPr>
          <a:xfrm>
            <a:off x="838200" y="1"/>
            <a:ext cx="10515600" cy="92764"/>
          </a:xfrm>
        </p:spPr>
        <p:txBody>
          <a:bodyPr>
            <a:normAutofit fontScale="90000"/>
          </a:bodyPr>
          <a:lstStyle/>
          <a:p>
            <a:r>
              <a:rPr lang="en-US" sz="800" dirty="0"/>
              <a:t>7</a:t>
            </a:r>
          </a:p>
        </p:txBody>
      </p:sp>
      <p:sp>
        <p:nvSpPr>
          <p:cNvPr id="3" name="Content Placeholder 2">
            <a:extLst>
              <a:ext uri="{FF2B5EF4-FFF2-40B4-BE49-F238E27FC236}">
                <a16:creationId xmlns:a16="http://schemas.microsoft.com/office/drawing/2014/main" xmlns="" id="{E1CB8E7B-2E46-44BB-B32E-AB76AD83BEBB}"/>
              </a:ext>
            </a:extLst>
          </p:cNvPr>
          <p:cNvSpPr>
            <a:spLocks noGrp="1"/>
          </p:cNvSpPr>
          <p:nvPr>
            <p:ph idx="1"/>
          </p:nvPr>
        </p:nvSpPr>
        <p:spPr>
          <a:xfrm>
            <a:off x="1120000" y="530087"/>
            <a:ext cx="10233800" cy="5646876"/>
          </a:xfrm>
        </p:spPr>
        <p:txBody>
          <a:bodyPr/>
          <a:lstStyle/>
          <a:p>
            <a:pPr lvl="0"/>
            <a:r>
              <a:rPr lang="en-US" sz="3200" b="1" dirty="0"/>
              <a:t>4. </a:t>
            </a:r>
            <a:r>
              <a:rPr lang="en-US" sz="3200" b="1" dirty="0">
                <a:solidFill>
                  <a:srgbClr val="FFFF00"/>
                </a:solidFill>
              </a:rPr>
              <a:t>D—</a:t>
            </a:r>
            <a:r>
              <a:rPr lang="en-US" sz="3200" b="1" dirty="0"/>
              <a:t>Additional Detail and Evidence</a:t>
            </a:r>
            <a:endParaRPr lang="en-US" sz="3200" dirty="0"/>
          </a:p>
          <a:p>
            <a:r>
              <a:rPr lang="en-US" sz="3200" dirty="0"/>
              <a:t>The focus of the essay is how Ireland maintains old traditions while embracing modern life. Traditional music, the population of Ireland, and Irish coastline do not support the idea of contrasts seen in Ireland.</a:t>
            </a:r>
            <a:r>
              <a:rPr lang="en-US" sz="3200" b="1" dirty="0"/>
              <a:t> </a:t>
            </a:r>
            <a:r>
              <a:rPr lang="en-US" sz="3200" b="1" dirty="0">
                <a:solidFill>
                  <a:srgbClr val="FFFF00"/>
                </a:solidFill>
              </a:rPr>
              <a:t>D—All street signs are printed in both Irish and English, hearkening to the Celtic heritage</a:t>
            </a:r>
            <a:r>
              <a:rPr lang="en-US" sz="3200" b="1" dirty="0"/>
              <a:t>—</a:t>
            </a:r>
            <a:r>
              <a:rPr lang="en-US" sz="3200" dirty="0"/>
              <a:t>must be the answer.</a:t>
            </a:r>
          </a:p>
          <a:p>
            <a:endParaRPr lang="en-US" dirty="0"/>
          </a:p>
        </p:txBody>
      </p:sp>
    </p:spTree>
    <p:extLst>
      <p:ext uri="{BB962C8B-B14F-4D97-AF65-F5344CB8AC3E}">
        <p14:creationId xmlns:p14="http://schemas.microsoft.com/office/powerpoint/2010/main" val="1794689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F83B1-89EA-4F1A-924E-3859770C9F55}"/>
              </a:ext>
            </a:extLst>
          </p:cNvPr>
          <p:cNvSpPr>
            <a:spLocks noGrp="1"/>
          </p:cNvSpPr>
          <p:nvPr>
            <p:ph type="title"/>
          </p:nvPr>
        </p:nvSpPr>
        <p:spPr>
          <a:xfrm flipV="1">
            <a:off x="838200" y="-45718"/>
            <a:ext cx="10515600" cy="45719"/>
          </a:xfrm>
        </p:spPr>
        <p:txBody>
          <a:bodyPr>
            <a:normAutofit fontScale="90000"/>
          </a:bodyPr>
          <a:lstStyle/>
          <a:p>
            <a:r>
              <a:rPr lang="en-US" sz="800" dirty="0"/>
              <a:t>8</a:t>
            </a:r>
          </a:p>
        </p:txBody>
      </p:sp>
      <p:sp>
        <p:nvSpPr>
          <p:cNvPr id="3" name="Content Placeholder 2">
            <a:extLst>
              <a:ext uri="{FF2B5EF4-FFF2-40B4-BE49-F238E27FC236}">
                <a16:creationId xmlns:a16="http://schemas.microsoft.com/office/drawing/2014/main" xmlns="" id="{17759214-533A-4149-8E2A-79C3B125C321}"/>
              </a:ext>
            </a:extLst>
          </p:cNvPr>
          <p:cNvSpPr>
            <a:spLocks noGrp="1"/>
          </p:cNvSpPr>
          <p:nvPr>
            <p:ph idx="1"/>
          </p:nvPr>
        </p:nvSpPr>
        <p:spPr>
          <a:xfrm>
            <a:off x="1120000" y="119270"/>
            <a:ext cx="10233800" cy="6057693"/>
          </a:xfrm>
        </p:spPr>
        <p:txBody>
          <a:bodyPr/>
          <a:lstStyle/>
          <a:p>
            <a:r>
              <a:rPr lang="en-US" sz="3200" b="1" u="sng" dirty="0">
                <a:solidFill>
                  <a:srgbClr val="FFFF00"/>
                </a:solidFill>
              </a:rPr>
              <a:t>Driving in Dublin, a harrowing experience,</a:t>
            </a:r>
            <a:r>
              <a:rPr lang="en-US" sz="3200" dirty="0">
                <a:solidFill>
                  <a:srgbClr val="FFFF00"/>
                </a:solidFill>
              </a:rPr>
              <a:t> </a:t>
            </a:r>
            <a:r>
              <a:rPr lang="en-US" sz="3200" dirty="0"/>
              <a:t>as my taxicab driver                   </a:t>
            </a:r>
            <a:r>
              <a:rPr lang="en-US" sz="3200" b="1" dirty="0">
                <a:solidFill>
                  <a:srgbClr val="FFFF00"/>
                </a:solidFill>
              </a:rPr>
              <a:t> 5</a:t>
            </a:r>
            <a:r>
              <a:rPr lang="en-US" sz="3200" dirty="0"/>
              <a:t>                                       </a:t>
            </a:r>
            <a:endParaRPr lang="en-US" sz="3200" b="1" dirty="0">
              <a:solidFill>
                <a:srgbClr val="FFFF00"/>
              </a:solidFill>
            </a:endParaRPr>
          </a:p>
          <a:p>
            <a:r>
              <a:rPr lang="en-US" sz="3200" dirty="0"/>
              <a:t>maneuvered through narrow winding streets clearly not designed for automobiles. My discovery of ancient treasure continued at the library at Trinity College, which houses the Book of </a:t>
            </a:r>
            <a:r>
              <a:rPr lang="en-US" sz="3200" dirty="0" err="1"/>
              <a:t>Kells</a:t>
            </a:r>
            <a:r>
              <a:rPr lang="en-US" sz="3200" dirty="0"/>
              <a:t>, </a:t>
            </a:r>
            <a:r>
              <a:rPr lang="en-US" sz="3200" b="1" u="sng" dirty="0">
                <a:solidFill>
                  <a:srgbClr val="FFFF00"/>
                </a:solidFill>
              </a:rPr>
              <a:t>an ornately illuminated</a:t>
            </a:r>
          </a:p>
          <a:p>
            <a:r>
              <a:rPr lang="en-US" sz="3200" b="1" dirty="0">
                <a:solidFill>
                  <a:srgbClr val="FFFF00"/>
                </a:solidFill>
              </a:rPr>
              <a:t>                                                                       6</a:t>
            </a:r>
          </a:p>
          <a:p>
            <a:r>
              <a:rPr lang="en-US" sz="3200" b="1" u="sng" dirty="0">
                <a:solidFill>
                  <a:srgbClr val="FFFF00"/>
                </a:solidFill>
              </a:rPr>
              <a:t>manuscript</a:t>
            </a:r>
            <a:r>
              <a:rPr lang="en-US" sz="3200" dirty="0">
                <a:solidFill>
                  <a:srgbClr val="FFFF00"/>
                </a:solidFill>
              </a:rPr>
              <a:t> </a:t>
            </a:r>
            <a:r>
              <a:rPr lang="en-US" sz="3200" dirty="0"/>
              <a:t>of the four Christian gospels in Latin that dates back to medieval times.                    </a:t>
            </a:r>
            <a:r>
              <a:rPr lang="en-US" sz="3200" b="1" dirty="0"/>
              <a:t> </a:t>
            </a:r>
            <a:endParaRPr lang="en-US" sz="3200" dirty="0"/>
          </a:p>
          <a:p>
            <a:endParaRPr lang="en-US" dirty="0"/>
          </a:p>
        </p:txBody>
      </p:sp>
    </p:spTree>
    <p:extLst>
      <p:ext uri="{BB962C8B-B14F-4D97-AF65-F5344CB8AC3E}">
        <p14:creationId xmlns:p14="http://schemas.microsoft.com/office/powerpoint/2010/main" val="3514948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04B79-DE43-4E3A-B77A-2B1337EAD69F}"/>
              </a:ext>
            </a:extLst>
          </p:cNvPr>
          <p:cNvSpPr>
            <a:spLocks noGrp="1"/>
          </p:cNvSpPr>
          <p:nvPr>
            <p:ph type="title"/>
          </p:nvPr>
        </p:nvSpPr>
        <p:spPr>
          <a:xfrm flipV="1">
            <a:off x="838200" y="-45718"/>
            <a:ext cx="10515600" cy="45719"/>
          </a:xfrm>
        </p:spPr>
        <p:txBody>
          <a:bodyPr>
            <a:normAutofit fontScale="90000"/>
          </a:bodyPr>
          <a:lstStyle/>
          <a:p>
            <a:r>
              <a:rPr lang="en-US" sz="800" dirty="0"/>
              <a:t>9</a:t>
            </a:r>
          </a:p>
        </p:txBody>
      </p:sp>
      <p:sp>
        <p:nvSpPr>
          <p:cNvPr id="3" name="Content Placeholder 2">
            <a:extLst>
              <a:ext uri="{FF2B5EF4-FFF2-40B4-BE49-F238E27FC236}">
                <a16:creationId xmlns:a16="http://schemas.microsoft.com/office/drawing/2014/main" xmlns="" id="{2D02A415-B354-4F5C-8C83-9AE58050706E}"/>
              </a:ext>
            </a:extLst>
          </p:cNvPr>
          <p:cNvSpPr>
            <a:spLocks noGrp="1"/>
          </p:cNvSpPr>
          <p:nvPr>
            <p:ph idx="1"/>
          </p:nvPr>
        </p:nvSpPr>
        <p:spPr>
          <a:xfrm>
            <a:off x="1120000" y="424070"/>
            <a:ext cx="10233800" cy="6275568"/>
          </a:xfrm>
        </p:spPr>
        <p:txBody>
          <a:bodyPr>
            <a:normAutofit fontScale="92500"/>
          </a:bodyPr>
          <a:lstStyle/>
          <a:p>
            <a:pPr lvl="0"/>
            <a:r>
              <a:rPr lang="en-US" b="1" dirty="0"/>
              <a:t>5. </a:t>
            </a:r>
            <a:r>
              <a:rPr lang="en-US" dirty="0">
                <a:solidFill>
                  <a:srgbClr val="FFFF00"/>
                </a:solidFill>
              </a:rPr>
              <a:t>C—Sentence Fragments</a:t>
            </a:r>
          </a:p>
          <a:p>
            <a:r>
              <a:rPr lang="en-US" dirty="0"/>
              <a:t>The underlined section is missing a verb, which has caused a sentence fragment. With the addition of the verb </a:t>
            </a:r>
            <a:r>
              <a:rPr lang="en-US" b="1" u="sng" dirty="0"/>
              <a:t>was</a:t>
            </a:r>
            <a:r>
              <a:rPr lang="en-US" dirty="0"/>
              <a:t> the sentence now makes sense. </a:t>
            </a:r>
            <a:r>
              <a:rPr lang="en-US" b="1" dirty="0">
                <a:solidFill>
                  <a:srgbClr val="FFFF00"/>
                </a:solidFill>
              </a:rPr>
              <a:t>C—Driving in Dublin </a:t>
            </a:r>
            <a:r>
              <a:rPr lang="en-US" b="1" u="sng" dirty="0">
                <a:solidFill>
                  <a:srgbClr val="FFFF00"/>
                </a:solidFill>
              </a:rPr>
              <a:t>was</a:t>
            </a:r>
            <a:r>
              <a:rPr lang="en-US" b="1" dirty="0">
                <a:solidFill>
                  <a:srgbClr val="FFFF00"/>
                </a:solidFill>
              </a:rPr>
              <a:t> a harrowing experience,</a:t>
            </a:r>
            <a:endParaRPr lang="en-US" dirty="0"/>
          </a:p>
          <a:p>
            <a:pPr lvl="0"/>
            <a:r>
              <a:rPr lang="en-US" b="1" dirty="0"/>
              <a:t>6. </a:t>
            </a:r>
            <a:r>
              <a:rPr lang="en-US" b="1" dirty="0">
                <a:solidFill>
                  <a:srgbClr val="FFFF00"/>
                </a:solidFill>
              </a:rPr>
              <a:t>A—Adverbs and Adjectives</a:t>
            </a:r>
            <a:endParaRPr lang="en-US" dirty="0">
              <a:solidFill>
                <a:srgbClr val="FFFF00"/>
              </a:solidFill>
            </a:endParaRPr>
          </a:p>
          <a:p>
            <a:r>
              <a:rPr lang="en-US" b="1" dirty="0"/>
              <a:t>Adverbs and adjectives usually come before the words they modify. </a:t>
            </a:r>
            <a:r>
              <a:rPr lang="en-US" b="1" u="sng" dirty="0"/>
              <a:t>an ornately illuminated manuscript</a:t>
            </a:r>
            <a:r>
              <a:rPr lang="en-US" dirty="0"/>
              <a:t> of the four Christian gospels in Latin that dates back to medieval times. A is correct, the way it is written. </a:t>
            </a:r>
          </a:p>
          <a:p>
            <a:r>
              <a:rPr lang="en-US" b="1" dirty="0">
                <a:solidFill>
                  <a:srgbClr val="FFFF00"/>
                </a:solidFill>
              </a:rPr>
              <a:t>Driving in Dublin </a:t>
            </a:r>
            <a:r>
              <a:rPr lang="en-US" b="1" u="sng" dirty="0">
                <a:solidFill>
                  <a:srgbClr val="FFFF00"/>
                </a:solidFill>
              </a:rPr>
              <a:t>was</a:t>
            </a:r>
            <a:r>
              <a:rPr lang="en-US" b="1" dirty="0">
                <a:solidFill>
                  <a:srgbClr val="FFFF00"/>
                </a:solidFill>
              </a:rPr>
              <a:t> a harrowing experience, </a:t>
            </a:r>
            <a:r>
              <a:rPr lang="en-US" dirty="0"/>
              <a:t>as my taxicab driver                   </a:t>
            </a:r>
            <a:r>
              <a:rPr lang="en-US" b="1" dirty="0">
                <a:solidFill>
                  <a:srgbClr val="FFFF00"/>
                </a:solidFill>
              </a:rPr>
              <a:t> </a:t>
            </a:r>
            <a:r>
              <a:rPr lang="en-US" dirty="0"/>
              <a:t>                                      maneuvered through narrow winding streets clearly not designed for automobiles. My discovery of ancient treasure continued at the library at Trinity College, which houses the Book of </a:t>
            </a:r>
            <a:r>
              <a:rPr lang="en-US" dirty="0" err="1"/>
              <a:t>Kells</a:t>
            </a:r>
            <a:r>
              <a:rPr lang="en-US" dirty="0"/>
              <a:t>, </a:t>
            </a:r>
            <a:r>
              <a:rPr lang="en-US" b="1" u="sng" dirty="0">
                <a:solidFill>
                  <a:srgbClr val="FFFF00"/>
                </a:solidFill>
              </a:rPr>
              <a:t>an ornately </a:t>
            </a:r>
            <a:r>
              <a:rPr lang="en-US" b="1" u="sng" dirty="0" err="1">
                <a:solidFill>
                  <a:srgbClr val="FFFF00"/>
                </a:solidFill>
              </a:rPr>
              <a:t>illumnated</a:t>
            </a:r>
            <a:r>
              <a:rPr lang="en-US" b="1" u="sng" dirty="0">
                <a:solidFill>
                  <a:srgbClr val="FFFF00"/>
                </a:solidFill>
              </a:rPr>
              <a:t> manuscript</a:t>
            </a:r>
            <a:r>
              <a:rPr lang="en-US" b="1" dirty="0">
                <a:solidFill>
                  <a:srgbClr val="FFFF00"/>
                </a:solidFill>
              </a:rPr>
              <a:t> </a:t>
            </a:r>
            <a:r>
              <a:rPr lang="en-US" dirty="0"/>
              <a:t>of the four Christian gospels in Latin that dates back to medieval times.                    </a:t>
            </a:r>
            <a:r>
              <a:rPr lang="en-US" b="1" dirty="0"/>
              <a:t> </a:t>
            </a:r>
            <a:endParaRPr lang="en-US" dirty="0"/>
          </a:p>
          <a:p>
            <a:endParaRPr lang="en-US" dirty="0"/>
          </a:p>
          <a:p>
            <a:endParaRPr lang="en-US" dirty="0"/>
          </a:p>
        </p:txBody>
      </p:sp>
    </p:spTree>
    <p:extLst>
      <p:ext uri="{BB962C8B-B14F-4D97-AF65-F5344CB8AC3E}">
        <p14:creationId xmlns:p14="http://schemas.microsoft.com/office/powerpoint/2010/main" val="2603838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1363</TotalTime>
  <Words>1122</Words>
  <Application>Microsoft Office PowerPoint</Application>
  <PresentationFormat>Custom</PresentationFormat>
  <Paragraphs>134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Depth</vt:lpstr>
      <vt:lpstr>Ireland: A Celebration of Old and New</vt:lpstr>
      <vt:lpstr>2</vt:lpstr>
      <vt:lpstr>3</vt:lpstr>
      <vt:lpstr>4</vt:lpstr>
      <vt:lpstr>5</vt:lpstr>
      <vt:lpstr>6</vt:lpstr>
      <vt:lpstr>7</vt:lpstr>
      <vt:lpstr>8</vt:lpstr>
      <vt:lpstr>9</vt:lpstr>
      <vt:lpstr>10</vt:lpstr>
      <vt:lpstr>11</vt:lpstr>
      <vt:lpstr>12</vt:lpstr>
      <vt:lpstr>13</vt:lpstr>
      <vt:lpstr>14</vt:lpstr>
      <vt:lpstr>15</vt:lpstr>
      <vt:lpstr>16</vt:lpstr>
      <vt:lpstr>17</vt:lpstr>
      <vt:lpstr>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 A Celebration of Old and New</dc:title>
  <dc:creator>ALAN BROCKMAN</dc:creator>
  <cp:lastModifiedBy>Camille Rowley</cp:lastModifiedBy>
  <cp:revision>18</cp:revision>
  <dcterms:created xsi:type="dcterms:W3CDTF">2018-01-27T18:05:16Z</dcterms:created>
  <dcterms:modified xsi:type="dcterms:W3CDTF">2018-04-18T20:28:29Z</dcterms:modified>
</cp:coreProperties>
</file>