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4" y="-6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1CBEB-E77C-4D58-93DF-EA44C3FA9023}" type="datetimeFigureOut">
              <a:rPr lang="en-US" smtClean="0"/>
              <a:t>9/7/2018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059303-A068-433E-9CA0-64DF87A12F21}" type="slidenum">
              <a:rPr lang="en-US" smtClean="0"/>
              <a:t>‹#›</a:t>
            </a:fld>
            <a:endParaRPr lang="en-US"/>
          </a:p>
        </p:txBody>
      </p:sp>
    </p:spTree>
    <p:extLst>
      <p:ext uri="{BB962C8B-B14F-4D97-AF65-F5344CB8AC3E}">
        <p14:creationId xmlns:p14="http://schemas.microsoft.com/office/powerpoint/2010/main" val="98016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Note for Slide 3: </a:t>
            </a:r>
            <a:endParaRPr lang="en-US" dirty="0" smtClean="0"/>
          </a:p>
          <a:p>
            <a:r>
              <a:rPr lang="en-US" sz="1200" b="1" kern="1200" dirty="0" smtClean="0">
                <a:solidFill>
                  <a:schemeClr val="tx1"/>
                </a:solidFill>
                <a:latin typeface="+mn-lt"/>
                <a:ea typeface="+mn-ea"/>
                <a:cs typeface="+mn-cs"/>
              </a:rPr>
              <a:t>It's important to pull out the key word from the prompt to make the topic sentence (red).</a:t>
            </a:r>
            <a:endParaRPr lang="en-US" dirty="0"/>
          </a:p>
        </p:txBody>
      </p:sp>
      <p:sp>
        <p:nvSpPr>
          <p:cNvPr id="4" name="Slide Number Placeholder 3"/>
          <p:cNvSpPr>
            <a:spLocks noGrp="1"/>
          </p:cNvSpPr>
          <p:nvPr>
            <p:ph type="sldNum" sz="quarter" idx="10"/>
          </p:nvPr>
        </p:nvSpPr>
        <p:spPr/>
        <p:txBody>
          <a:bodyPr/>
          <a:lstStyle/>
          <a:p>
            <a:fld id="{A664274F-2274-43C1-9F1C-A3DAF00A4D3F}"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Joe's mood changed when he got up to bat. His mood became nervous and worried. The passage says that Joe's heartbeat was "throbbing in his ears." Another example of how he was worried was that he "hung his head" as he waited. All in all, Joe was nervous when it was his turn to bat, but he hit the ball and made it to first base. </a:t>
            </a:r>
            <a:endParaRPr lang="en-US" dirty="0"/>
          </a:p>
        </p:txBody>
      </p:sp>
      <p:sp>
        <p:nvSpPr>
          <p:cNvPr id="4" name="Slide Number Placeholder 3"/>
          <p:cNvSpPr>
            <a:spLocks noGrp="1"/>
          </p:cNvSpPr>
          <p:nvPr>
            <p:ph type="sldNum" sz="quarter" idx="10"/>
          </p:nvPr>
        </p:nvSpPr>
        <p:spPr/>
        <p:txBody>
          <a:bodyPr/>
          <a:lstStyle/>
          <a:p>
            <a:fld id="{A664274F-2274-43C1-9F1C-A3DAF00A4D3F}"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4274F-2274-43C1-9F1C-A3DAF00A4D3F}"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64274F-2274-43C1-9F1C-A3DAF00A4D3F}"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would be good practice here to color</a:t>
            </a:r>
            <a:r>
              <a:rPr lang="en-US" baseline="0" dirty="0" smtClean="0"/>
              <a:t> edit this sample with students. </a:t>
            </a:r>
            <a:endParaRPr lang="en-US" dirty="0"/>
          </a:p>
        </p:txBody>
      </p:sp>
      <p:sp>
        <p:nvSpPr>
          <p:cNvPr id="4" name="Slide Number Placeholder 3"/>
          <p:cNvSpPr>
            <a:spLocks noGrp="1"/>
          </p:cNvSpPr>
          <p:nvPr>
            <p:ph type="sldNum" sz="quarter" idx="10"/>
          </p:nvPr>
        </p:nvSpPr>
        <p:spPr/>
        <p:txBody>
          <a:bodyPr/>
          <a:lstStyle/>
          <a:p>
            <a:fld id="{A664274F-2274-43C1-9F1C-A3DAF00A4D3F}" type="slidenum">
              <a:rPr lang="en-US" smtClean="0">
                <a:solidFill>
                  <a:prstClr val="black"/>
                </a:solidFill>
              </a:rPr>
              <a:pPr/>
              <a:t>6</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0B2331F-80DE-4A65-B0C1-F49D1F75250A}" type="datetimeFigureOut">
              <a:rPr lang="en-US" smtClean="0"/>
              <a:pPr/>
              <a:t>9/7/2018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507DEAD-90CB-4794-8768-018FA6C49499}"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26994305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8507DEAD-90CB-4794-8768-018FA6C49499}" type="slidenum">
              <a:rPr lang="en-US" smtClean="0"/>
              <a:pPr/>
              <a:t>‹#›</a:t>
            </a:fld>
            <a:endParaRPr lang="en-US"/>
          </a:p>
        </p:txBody>
      </p:sp>
    </p:spTree>
    <p:extLst>
      <p:ext uri="{BB962C8B-B14F-4D97-AF65-F5344CB8AC3E}">
        <p14:creationId xmlns:p14="http://schemas.microsoft.com/office/powerpoint/2010/main" val="54237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8507DEAD-90CB-4794-8768-018FA6C49499}" type="slidenum">
              <a:rPr lang="en-US" smtClean="0"/>
              <a:pPr/>
              <a:t>‹#›</a:t>
            </a:fld>
            <a:endParaRPr lang="en-US"/>
          </a:p>
        </p:txBody>
      </p:sp>
    </p:spTree>
    <p:extLst>
      <p:ext uri="{BB962C8B-B14F-4D97-AF65-F5344CB8AC3E}">
        <p14:creationId xmlns:p14="http://schemas.microsoft.com/office/powerpoint/2010/main" val="19074888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507DEAD-90CB-4794-8768-018FA6C4949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948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507DEAD-90CB-4794-8768-018FA6C49499}"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139500851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0B2331F-80DE-4A65-B0C1-F49D1F75250A}" type="datetimeFigureOut">
              <a:rPr lang="en-US" smtClean="0">
                <a:solidFill>
                  <a:srgbClr val="775F55"/>
                </a:solidFill>
              </a:rPr>
              <a:pPr/>
              <a:t>9/7/2018</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8507DEAD-90CB-4794-8768-018FA6C4949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399180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0B2331F-80DE-4A65-B0C1-F49D1F75250A}" type="datetimeFigureOut">
              <a:rPr lang="en-US" smtClean="0">
                <a:solidFill>
                  <a:srgbClr val="775F55"/>
                </a:solidFill>
              </a:rPr>
              <a:pPr/>
              <a:t>9/7/2018</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8507DEAD-90CB-4794-8768-018FA6C4949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69899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507DEAD-90CB-4794-8768-018FA6C49499}" type="slidenum">
              <a:rPr lang="en-US" smtClean="0"/>
              <a:pPr/>
              <a:t>‹#›</a:t>
            </a:fld>
            <a:endParaRPr lang="en-US"/>
          </a:p>
        </p:txBody>
      </p:sp>
    </p:spTree>
    <p:extLst>
      <p:ext uri="{BB962C8B-B14F-4D97-AF65-F5344CB8AC3E}">
        <p14:creationId xmlns:p14="http://schemas.microsoft.com/office/powerpoint/2010/main" val="184328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07DEAD-90CB-4794-8768-018FA6C49499}"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109754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B2331F-80DE-4A65-B0C1-F49D1F75250A}" type="datetimeFigureOut">
              <a:rPr lang="en-US" smtClean="0">
                <a:solidFill>
                  <a:srgbClr val="775F55"/>
                </a:solidFill>
              </a:rPr>
              <a:pPr/>
              <a:t>9/7/2018</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507DEAD-90CB-4794-8768-018FA6C4949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663254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F0B2331F-80DE-4A65-B0C1-F49D1F75250A}" type="datetimeFigureOut">
              <a:rPr lang="en-US" smtClean="0">
                <a:solidFill>
                  <a:srgbClr val="775F55"/>
                </a:solidFill>
              </a:rPr>
              <a:pPr/>
              <a:t>9/7/2018</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507DEAD-90CB-4794-8768-018FA6C49499}"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94640122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0B2331F-80DE-4A65-B0C1-F49D1F75250A}" type="datetimeFigureOut">
              <a:rPr lang="en-US" smtClean="0">
                <a:solidFill>
                  <a:srgbClr val="775F55"/>
                </a:solidFill>
              </a:rPr>
              <a:pPr/>
              <a:t>9/7/2018</a:t>
            </a:fld>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507DEAD-90CB-4794-8768-018FA6C49499}" type="slidenum">
              <a:rPr lang="en-US" smtClean="0"/>
              <a:pPr/>
              <a:t>‹#›</a:t>
            </a:fld>
            <a:endParaRPr lang="en-US"/>
          </a:p>
        </p:txBody>
      </p:sp>
    </p:spTree>
    <p:extLst>
      <p:ext uri="{BB962C8B-B14F-4D97-AF65-F5344CB8AC3E}">
        <p14:creationId xmlns:p14="http://schemas.microsoft.com/office/powerpoint/2010/main" val="2807607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Method for writing a constructed response:</a:t>
            </a:r>
            <a:endParaRPr lang="en-US" dirty="0"/>
          </a:p>
        </p:txBody>
      </p:sp>
      <p:sp>
        <p:nvSpPr>
          <p:cNvPr id="3" name="Content Placeholder 2"/>
          <p:cNvSpPr>
            <a:spLocks noGrp="1"/>
          </p:cNvSpPr>
          <p:nvPr>
            <p:ph sz="quarter" idx="1"/>
          </p:nvPr>
        </p:nvSpPr>
        <p:spPr/>
        <p:txBody>
          <a:bodyPr/>
          <a:lstStyle/>
          <a:p>
            <a:pPr algn="ctr">
              <a:buNone/>
            </a:pPr>
            <a:r>
              <a:rPr lang="en-US" b="1" dirty="0" smtClean="0"/>
              <a:t>It's a RACE!</a:t>
            </a:r>
          </a:p>
          <a:p>
            <a:pPr algn="ctr">
              <a:buNone/>
            </a:pPr>
            <a:r>
              <a:rPr lang="en-US" b="1" dirty="0" smtClean="0">
                <a:solidFill>
                  <a:srgbClr val="FF0000"/>
                </a:solidFill>
              </a:rPr>
              <a:t>R - Reword the question with key words</a:t>
            </a:r>
          </a:p>
          <a:p>
            <a:pPr algn="ctr">
              <a:buNone/>
            </a:pPr>
            <a:r>
              <a:rPr lang="en-US" b="1" dirty="0" smtClean="0">
                <a:solidFill>
                  <a:srgbClr val="0070C0"/>
                </a:solidFill>
              </a:rPr>
              <a:t>A - Answer the question (thesis statement)</a:t>
            </a:r>
          </a:p>
          <a:p>
            <a:pPr algn="ctr">
              <a:buNone/>
            </a:pPr>
            <a:r>
              <a:rPr lang="en-US" b="1" dirty="0" smtClean="0">
                <a:solidFill>
                  <a:srgbClr val="00B050"/>
                </a:solidFill>
              </a:rPr>
              <a:t>C - Citing Evidence (x2) and Clarifying (logical reasoning)</a:t>
            </a:r>
          </a:p>
          <a:p>
            <a:pPr algn="ctr">
              <a:buNone/>
            </a:pPr>
            <a:r>
              <a:rPr lang="en-US" b="1" dirty="0" smtClean="0">
                <a:solidFill>
                  <a:srgbClr val="FF6600"/>
                </a:solidFill>
              </a:rPr>
              <a:t>E - Ending the Response</a:t>
            </a:r>
            <a:endParaRPr lang="en-US" dirty="0">
              <a:solidFill>
                <a:srgbClr val="FF6600"/>
              </a:solidFill>
            </a:endParaRPr>
          </a:p>
        </p:txBody>
      </p:sp>
      <p:sp>
        <p:nvSpPr>
          <p:cNvPr id="4"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727851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the RACE</a:t>
            </a:r>
            <a:endParaRPr lang="en-US" dirty="0"/>
          </a:p>
        </p:txBody>
      </p:sp>
      <p:sp>
        <p:nvSpPr>
          <p:cNvPr id="3" name="Content Placeholder 2"/>
          <p:cNvSpPr>
            <a:spLocks noGrp="1"/>
          </p:cNvSpPr>
          <p:nvPr>
            <p:ph sz="quarter" idx="1"/>
          </p:nvPr>
        </p:nvSpPr>
        <p:spPr/>
        <p:txBody>
          <a:bodyPr>
            <a:normAutofit fontScale="70000" lnSpcReduction="20000"/>
          </a:bodyPr>
          <a:lstStyle/>
          <a:p>
            <a:pPr algn="ctr">
              <a:buNone/>
            </a:pPr>
            <a:r>
              <a:rPr lang="en-US" sz="4600" b="1" dirty="0" smtClean="0">
                <a:solidFill>
                  <a:srgbClr val="FF0000"/>
                </a:solidFill>
              </a:rPr>
              <a:t>R - Reword the question with key words</a:t>
            </a:r>
          </a:p>
          <a:p>
            <a:pPr algn="ctr">
              <a:buNone/>
            </a:pPr>
            <a:r>
              <a:rPr lang="en-US" sz="4600" b="1" dirty="0" smtClean="0">
                <a:solidFill>
                  <a:srgbClr val="0070C0"/>
                </a:solidFill>
              </a:rPr>
              <a:t>A - Answer the question (thesis statement)</a:t>
            </a:r>
          </a:p>
          <a:p>
            <a:pPr algn="ctr">
              <a:buNone/>
            </a:pPr>
            <a:r>
              <a:rPr lang="en-US" sz="4600" b="1" dirty="0" smtClean="0">
                <a:solidFill>
                  <a:srgbClr val="00B050"/>
                </a:solidFill>
              </a:rPr>
              <a:t>C - Citing Evidence (x2) and Clarifying</a:t>
            </a:r>
          </a:p>
          <a:p>
            <a:pPr algn="ctr">
              <a:buNone/>
            </a:pPr>
            <a:r>
              <a:rPr lang="en-US" sz="4600" b="1" dirty="0" smtClean="0">
                <a:solidFill>
                  <a:srgbClr val="FF6600"/>
                </a:solidFill>
              </a:rPr>
              <a:t>E - Ending the Response</a:t>
            </a:r>
            <a:endParaRPr lang="en-US" sz="4600" dirty="0" smtClean="0">
              <a:solidFill>
                <a:srgbClr val="FF6600"/>
              </a:solidFill>
            </a:endParaRPr>
          </a:p>
          <a:p>
            <a:endParaRPr lang="en-US" dirty="0"/>
          </a:p>
        </p:txBody>
      </p:sp>
      <p:sp>
        <p:nvSpPr>
          <p:cNvPr id="4" name="Content Placeholder 3"/>
          <p:cNvSpPr>
            <a:spLocks noGrp="1"/>
          </p:cNvSpPr>
          <p:nvPr>
            <p:ph sz="quarter" idx="2"/>
          </p:nvPr>
        </p:nvSpPr>
        <p:spPr/>
        <p:txBody>
          <a:bodyPr>
            <a:normAutofit fontScale="70000" lnSpcReduction="20000"/>
          </a:bodyPr>
          <a:lstStyle/>
          <a:p>
            <a:pPr>
              <a:buNone/>
            </a:pPr>
            <a:r>
              <a:rPr lang="en-US" b="1" dirty="0" smtClean="0"/>
              <a:t>Prompt: Does Joe like the busy winter season? (Pretend you read a story about Joe called "Winter Fun"). </a:t>
            </a:r>
          </a:p>
          <a:p>
            <a:pPr>
              <a:buNone/>
            </a:pPr>
            <a:r>
              <a:rPr lang="en-US" b="1" dirty="0" smtClean="0"/>
              <a:t>Response: </a:t>
            </a:r>
            <a:r>
              <a:rPr lang="en-US" b="1" dirty="0" smtClean="0">
                <a:solidFill>
                  <a:srgbClr val="FF0000"/>
                </a:solidFill>
              </a:rPr>
              <a:t>Winter is busy time of year. </a:t>
            </a:r>
            <a:r>
              <a:rPr lang="en-US" b="1" dirty="0" smtClean="0">
                <a:solidFill>
                  <a:srgbClr val="0070C0"/>
                </a:solidFill>
              </a:rPr>
              <a:t>Joe actually likes winter very much. </a:t>
            </a:r>
            <a:r>
              <a:rPr lang="en-US" b="1" dirty="0" smtClean="0">
                <a:solidFill>
                  <a:srgbClr val="00B050"/>
                </a:solidFill>
              </a:rPr>
              <a:t>The story says, "Joe enjoyed feeling the icy cold winter on his cheeks." The story also says that skiing and cold air are things he is only likely to encounter during the winter. Therefore his enjoyment of these things must mean that he also enjoys the winter season. </a:t>
            </a:r>
            <a:r>
              <a:rPr lang="en-US" b="1" dirty="0" smtClean="0">
                <a:solidFill>
                  <a:srgbClr val="FF6600"/>
                </a:solidFill>
              </a:rPr>
              <a:t>All in all winter is an enjoyable season for Joe</a:t>
            </a:r>
            <a:r>
              <a:rPr lang="en-US" b="1" dirty="0" smtClean="0"/>
              <a:t>. </a:t>
            </a:r>
            <a:endParaRPr lang="en-US" dirty="0"/>
          </a:p>
        </p:txBody>
      </p:sp>
      <p:sp>
        <p:nvSpPr>
          <p:cNvPr id="7"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186798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Prompt Practice: Read the Stimulus First. Then respond in complete paragraph form. Cite from the stimulus.</a:t>
            </a:r>
            <a:endParaRPr lang="en-US" sz="2800" dirty="0"/>
          </a:p>
        </p:txBody>
      </p:sp>
      <p:sp>
        <p:nvSpPr>
          <p:cNvPr id="3" name="Content Placeholder 2"/>
          <p:cNvSpPr>
            <a:spLocks noGrp="1"/>
          </p:cNvSpPr>
          <p:nvPr>
            <p:ph sz="quarter" idx="1"/>
          </p:nvPr>
        </p:nvSpPr>
        <p:spPr>
          <a:xfrm>
            <a:off x="304800" y="1752600"/>
            <a:ext cx="4343400" cy="4572000"/>
          </a:xfrm>
        </p:spPr>
        <p:txBody>
          <a:bodyPr>
            <a:normAutofit fontScale="77500" lnSpcReduction="20000"/>
          </a:bodyPr>
          <a:lstStyle/>
          <a:p>
            <a:pPr algn="ctr">
              <a:buNone/>
            </a:pPr>
            <a:r>
              <a:rPr lang="en-US" b="1" dirty="0" smtClean="0"/>
              <a:t>First Base</a:t>
            </a:r>
            <a:endParaRPr lang="en-US" dirty="0" smtClean="0"/>
          </a:p>
          <a:p>
            <a:pPr>
              <a:buNone/>
            </a:pPr>
            <a:r>
              <a:rPr lang="en-US" b="1" dirty="0" smtClean="0"/>
              <a:t>		</a:t>
            </a:r>
            <a:r>
              <a:rPr lang="en-US" b="1" dirty="0" err="1" smtClean="0"/>
              <a:t>Woooosh</a:t>
            </a:r>
            <a:r>
              <a:rPr lang="en-US" b="1" dirty="0" smtClean="0"/>
              <a:t>! "Strike two!" the umpire called. I stepped back out of the batter's box and hung my head. Just a hit, that's all I want. I swung the bat a couple of times to loosen up, and took my place again near the plate. With my heart beating throbbing in my ears, I raised the bat over my shoulder and waited. The pitcher pulled back and let the ball fly. I watched it speed toward me and... SMACK! I dropped the bat and ran to first. Safe! First base!</a:t>
            </a:r>
            <a:endParaRPr lang="en-US" dirty="0"/>
          </a:p>
        </p:txBody>
      </p:sp>
      <p:sp>
        <p:nvSpPr>
          <p:cNvPr id="4" name="Content Placeholder 3"/>
          <p:cNvSpPr>
            <a:spLocks noGrp="1"/>
          </p:cNvSpPr>
          <p:nvPr>
            <p:ph sz="quarter" idx="2"/>
          </p:nvPr>
        </p:nvSpPr>
        <p:spPr/>
        <p:txBody>
          <a:bodyPr>
            <a:normAutofit fontScale="77500" lnSpcReduction="20000"/>
          </a:bodyPr>
          <a:lstStyle/>
          <a:p>
            <a:r>
              <a:rPr lang="en-US" b="1" dirty="0" smtClean="0"/>
              <a:t>Prompt: What is Joe's mood as he is up to bat? Use at least two examples of supporting evidence to explain your response. </a:t>
            </a:r>
            <a:endParaRPr lang="en-US" dirty="0"/>
          </a:p>
        </p:txBody>
      </p:sp>
      <p:sp>
        <p:nvSpPr>
          <p:cNvPr id="5"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
        <p:nvSpPr>
          <p:cNvPr id="6" name="Left Arrow 5"/>
          <p:cNvSpPr/>
          <p:nvPr/>
        </p:nvSpPr>
        <p:spPr>
          <a:xfrm>
            <a:off x="4267200" y="5029200"/>
            <a:ext cx="3352800" cy="1143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4648200" y="5345668"/>
            <a:ext cx="2971800" cy="369332"/>
          </a:xfrm>
          <a:prstGeom prst="rect">
            <a:avLst/>
          </a:prstGeom>
          <a:noFill/>
        </p:spPr>
        <p:txBody>
          <a:bodyPr wrap="square" rtlCol="0">
            <a:spAutoFit/>
          </a:bodyPr>
          <a:lstStyle/>
          <a:p>
            <a:r>
              <a:rPr lang="en-US" dirty="0">
                <a:solidFill>
                  <a:prstClr val="black"/>
                </a:solidFill>
              </a:rPr>
              <a:t>Stimulus is the source</a:t>
            </a:r>
            <a:endParaRPr lang="en-US" dirty="0">
              <a:solidFill>
                <a:prstClr val="black"/>
              </a:solidFill>
            </a:endParaRPr>
          </a:p>
        </p:txBody>
      </p:sp>
    </p:spTree>
    <p:extLst>
      <p:ext uri="{BB962C8B-B14F-4D97-AF65-F5344CB8AC3E}">
        <p14:creationId xmlns:p14="http://schemas.microsoft.com/office/powerpoint/2010/main" val="310800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Prompt Practice: Read the Stimulus First. Then respond in complete paragraph form. Cite from the stimulus.</a:t>
            </a:r>
            <a:endParaRPr lang="en-US" sz="2800" dirty="0"/>
          </a:p>
        </p:txBody>
      </p:sp>
      <p:sp>
        <p:nvSpPr>
          <p:cNvPr id="3" name="Content Placeholder 2"/>
          <p:cNvSpPr>
            <a:spLocks noGrp="1"/>
          </p:cNvSpPr>
          <p:nvPr>
            <p:ph sz="quarter" idx="1"/>
          </p:nvPr>
        </p:nvSpPr>
        <p:spPr/>
        <p:txBody>
          <a:bodyPr>
            <a:normAutofit fontScale="70000" lnSpcReduction="20000"/>
          </a:bodyPr>
          <a:lstStyle/>
          <a:p>
            <a:pPr>
              <a:lnSpc>
                <a:spcPct val="120000"/>
              </a:lnSpc>
              <a:spcBef>
                <a:spcPts val="0"/>
              </a:spcBef>
              <a:buNone/>
            </a:pPr>
            <a:r>
              <a:rPr lang="en-US" dirty="0" smtClean="0"/>
              <a:t>In the passage titled "First Base,” Joe's mood changed when he got up to bat. His mood became nervous and worried.  The passage says that Joe's heartbeat was“ throbbing in his ears.“ Another example of how he was worried was that he "hung his head" as he waited. All in all, Joe was nervous when it was his turn to bat, but he hit the ball and ultimately made it to first base.</a:t>
            </a:r>
            <a:endParaRPr lang="en-US" dirty="0"/>
          </a:p>
        </p:txBody>
      </p:sp>
      <p:sp>
        <p:nvSpPr>
          <p:cNvPr id="4" name="Content Placeholder 3"/>
          <p:cNvSpPr>
            <a:spLocks noGrp="1"/>
          </p:cNvSpPr>
          <p:nvPr>
            <p:ph sz="quarter" idx="2"/>
          </p:nvPr>
        </p:nvSpPr>
        <p:spPr/>
        <p:txBody>
          <a:bodyPr>
            <a:normAutofit fontScale="70000" lnSpcReduction="20000"/>
          </a:bodyPr>
          <a:lstStyle/>
          <a:p>
            <a:r>
              <a:rPr lang="en-US" b="1" dirty="0" smtClean="0"/>
              <a:t>Prompt: What is Joe's mood as he is up to bat? Use at least two examples of supporting evidence to explain your response. </a:t>
            </a:r>
            <a:endParaRPr lang="en-US" dirty="0"/>
          </a:p>
        </p:txBody>
      </p:sp>
      <p:sp>
        <p:nvSpPr>
          <p:cNvPr id="5"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1007618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Prompt #1: Read the Stimulus First. Then respond in complete paragraph form. Cite from the stimulus.</a:t>
            </a:r>
            <a:endParaRPr lang="en-US" sz="2800" dirty="0"/>
          </a:p>
        </p:txBody>
      </p:sp>
      <p:sp>
        <p:nvSpPr>
          <p:cNvPr id="4" name="Content Placeholder 3"/>
          <p:cNvSpPr>
            <a:spLocks noGrp="1"/>
          </p:cNvSpPr>
          <p:nvPr>
            <p:ph sz="quarter" idx="2"/>
          </p:nvPr>
        </p:nvSpPr>
        <p:spPr>
          <a:xfrm>
            <a:off x="5867399" y="1589567"/>
            <a:ext cx="2863701" cy="4572000"/>
          </a:xfrm>
        </p:spPr>
        <p:txBody>
          <a:bodyPr>
            <a:normAutofit fontScale="92500" lnSpcReduction="10000"/>
          </a:bodyPr>
          <a:lstStyle/>
          <a:p>
            <a:pPr>
              <a:buNone/>
            </a:pPr>
            <a:r>
              <a:rPr lang="en-US" b="1" dirty="0" smtClean="0"/>
              <a:t>What mood is present in the image? Show me how you know by citing at least two elements of the setting from the image to support your answer. Use RACE.</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04800" y="1676400"/>
            <a:ext cx="5343525" cy="4424974"/>
          </a:xfrm>
          <a:prstGeom prst="rect">
            <a:avLst/>
          </a:prstGeom>
          <a:noFill/>
          <a:ln w="9525">
            <a:noFill/>
            <a:miter lim="800000"/>
            <a:headEnd/>
            <a:tailEnd/>
          </a:ln>
        </p:spPr>
      </p:pic>
      <p:sp>
        <p:nvSpPr>
          <p:cNvPr id="7"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2151470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Sample</a:t>
            </a:r>
            <a:endParaRPr lang="en-US" dirty="0"/>
          </a:p>
        </p:txBody>
      </p:sp>
      <p:sp>
        <p:nvSpPr>
          <p:cNvPr id="3" name="Content Placeholder 2"/>
          <p:cNvSpPr>
            <a:spLocks noGrp="1"/>
          </p:cNvSpPr>
          <p:nvPr>
            <p:ph sz="quarter" idx="1"/>
          </p:nvPr>
        </p:nvSpPr>
        <p:spPr>
          <a:xfrm>
            <a:off x="609600" y="1981200"/>
            <a:ext cx="8153400" cy="4572000"/>
          </a:xfrm>
        </p:spPr>
        <p:txBody>
          <a:bodyPr>
            <a:normAutofit fontScale="92500" lnSpcReduction="10000"/>
          </a:bodyPr>
          <a:lstStyle/>
          <a:p>
            <a:pPr>
              <a:buNone/>
            </a:pPr>
            <a:r>
              <a:rPr lang="en-US" dirty="0" smtClean="0"/>
              <a:t>		The word mood refers to the feeling or atmosphere present in a work of art. In this image by Robert Lewis there is a sense of loneliness. The image of the bottle washed up on the seashore seems isolated and sad. This mood is also connected to the bottle's contents. The rolled up copy of the </a:t>
            </a:r>
            <a:r>
              <a:rPr lang="en-US" i="1" dirty="0" smtClean="0"/>
              <a:t>Declaration of Independence</a:t>
            </a:r>
            <a:r>
              <a:rPr lang="en-US" dirty="0" smtClean="0"/>
              <a:t> in the bottle reminds the audience how isolated American colonists were from the rest of the world and how alone they must have felt when they went against the king all by themselves without any foreign allies to help them. The mood here is clearly a lonely one.</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rot="20953634">
            <a:off x="358716" y="163471"/>
            <a:ext cx="1897290" cy="1571146"/>
          </a:xfrm>
          <a:prstGeom prst="rect">
            <a:avLst/>
          </a:prstGeom>
          <a:noFill/>
          <a:ln w="9525">
            <a:noFill/>
            <a:miter lim="800000"/>
            <a:headEnd/>
            <a:tailEnd/>
          </a:ln>
        </p:spPr>
      </p:pic>
      <p:sp>
        <p:nvSpPr>
          <p:cNvPr id="7"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3960049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Sample</a:t>
            </a:r>
            <a:endParaRPr lang="en-US" dirty="0"/>
          </a:p>
        </p:txBody>
      </p:sp>
      <p:sp>
        <p:nvSpPr>
          <p:cNvPr id="3" name="Content Placeholder 2"/>
          <p:cNvSpPr>
            <a:spLocks noGrp="1"/>
          </p:cNvSpPr>
          <p:nvPr>
            <p:ph sz="quarter" idx="1"/>
          </p:nvPr>
        </p:nvSpPr>
        <p:spPr>
          <a:xfrm>
            <a:off x="609600" y="1981200"/>
            <a:ext cx="8153400" cy="4572000"/>
          </a:xfrm>
        </p:spPr>
        <p:txBody>
          <a:bodyPr>
            <a:normAutofit fontScale="85000" lnSpcReduction="10000"/>
          </a:bodyPr>
          <a:lstStyle/>
          <a:p>
            <a:pPr>
              <a:buNone/>
            </a:pPr>
            <a:r>
              <a:rPr lang="en-US" dirty="0" smtClean="0"/>
              <a:t>	The image by Robert Lewis displayed here exhibits an</a:t>
            </a:r>
          </a:p>
          <a:p>
            <a:pPr>
              <a:buNone/>
            </a:pPr>
            <a:r>
              <a:rPr lang="en-US" dirty="0" smtClean="0"/>
              <a:t>intriguing mood. The mood here depicted is daring. To send</a:t>
            </a:r>
          </a:p>
          <a:p>
            <a:pPr>
              <a:buNone/>
            </a:pPr>
            <a:r>
              <a:rPr lang="en-US" dirty="0" smtClean="0"/>
              <a:t>a message in a bottle is adventurous and unconventional, but </a:t>
            </a:r>
          </a:p>
          <a:p>
            <a:pPr>
              <a:buNone/>
            </a:pPr>
            <a:r>
              <a:rPr lang="en-US" dirty="0" smtClean="0"/>
              <a:t>to send such an important document in such a bold and </a:t>
            </a:r>
          </a:p>
          <a:p>
            <a:pPr>
              <a:buNone/>
            </a:pPr>
            <a:r>
              <a:rPr lang="en-US" dirty="0" smtClean="0"/>
              <a:t>uncertain way definitely lends to the audacity of the notion. </a:t>
            </a:r>
          </a:p>
          <a:p>
            <a:pPr>
              <a:buNone/>
            </a:pPr>
            <a:r>
              <a:rPr lang="en-US" dirty="0" smtClean="0"/>
              <a:t>The glimpse of the </a:t>
            </a:r>
            <a:r>
              <a:rPr lang="en-US" i="1" dirty="0" smtClean="0"/>
              <a:t>Declaration of Independence </a:t>
            </a:r>
            <a:r>
              <a:rPr lang="en-US" dirty="0" smtClean="0"/>
              <a:t>through the </a:t>
            </a:r>
          </a:p>
          <a:p>
            <a:pPr>
              <a:buNone/>
            </a:pPr>
            <a:r>
              <a:rPr lang="en-US" dirty="0" smtClean="0"/>
              <a:t>glass evokes the sense of bravery and determination that our</a:t>
            </a:r>
          </a:p>
          <a:p>
            <a:pPr>
              <a:buNone/>
            </a:pPr>
            <a:r>
              <a:rPr lang="en-US" dirty="0" smtClean="0"/>
              <a:t>forefathers must have had to dare to challenge so formidable</a:t>
            </a:r>
          </a:p>
          <a:p>
            <a:pPr>
              <a:buNone/>
            </a:pPr>
            <a:r>
              <a:rPr lang="en-US" dirty="0" smtClean="0"/>
              <a:t>a foe as the king of Britain. Therefore, the mood of this</a:t>
            </a:r>
          </a:p>
          <a:p>
            <a:pPr>
              <a:buNone/>
            </a:pPr>
            <a:r>
              <a:rPr lang="en-US" dirty="0" smtClean="0"/>
              <a:t>image is one that is bold. </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rot="20953634">
            <a:off x="358716" y="163471"/>
            <a:ext cx="1897290" cy="1571146"/>
          </a:xfrm>
          <a:prstGeom prst="rect">
            <a:avLst/>
          </a:prstGeom>
          <a:noFill/>
          <a:ln w="9525">
            <a:noFill/>
            <a:miter lim="800000"/>
            <a:headEnd/>
            <a:tailEnd/>
          </a:ln>
        </p:spPr>
      </p:pic>
      <p:sp>
        <p:nvSpPr>
          <p:cNvPr id="5" name="TextBox 14"/>
          <p:cNvSpPr txBox="1">
            <a:spLocks noChangeArrowheads="1"/>
          </p:cNvSpPr>
          <p:nvPr/>
        </p:nvSpPr>
        <p:spPr bwMode="auto">
          <a:xfrm>
            <a:off x="5181600" y="6400800"/>
            <a:ext cx="3657600" cy="276225"/>
          </a:xfrm>
          <a:prstGeom prst="rect">
            <a:avLst/>
          </a:prstGeom>
          <a:noFill/>
          <a:ln w="9525">
            <a:noFill/>
            <a:miter lim="800000"/>
            <a:headEnd/>
            <a:tailEnd/>
          </a:ln>
        </p:spPr>
        <p:txBody>
          <a:bodyPr>
            <a:spAutoFit/>
          </a:bodyPr>
          <a:lstStyle/>
          <a:p>
            <a:pPr algn="r"/>
            <a:r>
              <a:rPr lang="en-US" sz="1200" dirty="0">
                <a:solidFill>
                  <a:prstClr val="black"/>
                </a:solidFill>
                <a:latin typeface="BlackJack" pitchFamily="2" charset="0"/>
              </a:rPr>
              <a:t>Julie Faulkner</a:t>
            </a:r>
            <a:r>
              <a:rPr lang="en-US" sz="1200" dirty="0">
                <a:solidFill>
                  <a:prstClr val="black"/>
                </a:solidFill>
              </a:rPr>
              <a:t>, TPT</a:t>
            </a:r>
          </a:p>
        </p:txBody>
      </p:sp>
    </p:spTree>
    <p:extLst>
      <p:ext uri="{BB962C8B-B14F-4D97-AF65-F5344CB8AC3E}">
        <p14:creationId xmlns:p14="http://schemas.microsoft.com/office/powerpoint/2010/main" val="20604837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528</Words>
  <Application>Microsoft Office PowerPoint</Application>
  <PresentationFormat>On-screen Show (4:3)</PresentationFormat>
  <Paragraphs>52</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Median</vt:lpstr>
      <vt:lpstr>Method for writing a constructed response:</vt:lpstr>
      <vt:lpstr>Practice the RACE</vt:lpstr>
      <vt:lpstr>Prompt Practice: Read the Stimulus First. Then respond in complete paragraph form. Cite from the stimulus.</vt:lpstr>
      <vt:lpstr>Prompt Practice: Read the Stimulus First. Then respond in complete paragraph form. Cite from the stimulus.</vt:lpstr>
      <vt:lpstr>Prompt #1: Read the Stimulus First. Then respond in complete paragraph form. Cite from the stimulus.</vt:lpstr>
      <vt:lpstr>Sample</vt:lpstr>
      <vt:lpstr>Sample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 for writing a constructed response:</dc:title>
  <dc:creator>Camille Rowley</dc:creator>
  <cp:lastModifiedBy>Camille Rowley</cp:lastModifiedBy>
  <cp:revision>1</cp:revision>
  <dcterms:created xsi:type="dcterms:W3CDTF">2018-09-07T19:11:31Z</dcterms:created>
  <dcterms:modified xsi:type="dcterms:W3CDTF">2018-09-07T19:12:11Z</dcterms:modified>
</cp:coreProperties>
</file>