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08130-2D77-4853-A406-DA5ADC327D0E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D8C66-7EA7-4F0E-ABB4-E369098D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4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D8C66-7EA7-4F0E-ABB4-E369098D3C4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374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5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0383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1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57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0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0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1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6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5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1A32D0A-56C9-4B01-B556-C287A9472B6A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638D11D3-D2D1-43D5-BB03-A5AF3FE14C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61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0" pos="212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u="sng" dirty="0"/>
              <a:t>OK5R</a:t>
            </a:r>
            <a:br>
              <a:rPr lang="en-US" dirty="0"/>
            </a:br>
            <a:r>
              <a:rPr lang="en-US" sz="6000" dirty="0"/>
              <a:t>ACTIVE READING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OK5R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b="1" u="sng" dirty="0"/>
              <a:t>OVERVIEW AND KEY POINTS</a:t>
            </a:r>
            <a:endParaRPr lang="en-US" sz="3500" b="1" dirty="0"/>
          </a:p>
          <a:p>
            <a:pPr lvl="0">
              <a:buNone/>
            </a:pPr>
            <a:r>
              <a:rPr lang="en-US" sz="3500" b="1" dirty="0"/>
              <a:t>	Textbook organization—headings, subheadings, summary, discussion questions,</a:t>
            </a:r>
          </a:p>
          <a:p>
            <a:pPr>
              <a:buNone/>
            </a:pPr>
            <a:r>
              <a:rPr lang="en-US" sz="3500" b="1" dirty="0"/>
              <a:t>	references, </a:t>
            </a:r>
            <a:r>
              <a:rPr lang="en-US" sz="3500" b="1" i="1" dirty="0"/>
              <a:t>questions</a:t>
            </a:r>
            <a:r>
              <a:rPr lang="en-US" sz="3500" b="1" dirty="0"/>
              <a:t>, and </a:t>
            </a:r>
            <a:r>
              <a:rPr lang="en-US" sz="3500" b="1" i="1" dirty="0"/>
              <a:t>answers</a:t>
            </a:r>
            <a:r>
              <a:rPr lang="en-US" sz="3500" b="1" dirty="0"/>
              <a:t>.</a:t>
            </a:r>
          </a:p>
          <a:p>
            <a:pPr>
              <a:buNone/>
            </a:pPr>
            <a:r>
              <a:rPr lang="en-US" sz="3500" b="1" dirty="0"/>
              <a:t> </a:t>
            </a:r>
          </a:p>
          <a:p>
            <a:pPr>
              <a:buNone/>
            </a:pPr>
            <a:r>
              <a:rPr lang="en-US" sz="3500" b="1" u="sng" dirty="0"/>
              <a:t>1.READ</a:t>
            </a:r>
            <a:endParaRPr lang="en-US" sz="3500" b="1" dirty="0"/>
          </a:p>
          <a:p>
            <a:pPr>
              <a:buNone/>
            </a:pPr>
            <a:r>
              <a:rPr lang="en-US" sz="3500" b="1" dirty="0"/>
              <a:t> </a:t>
            </a:r>
          </a:p>
          <a:p>
            <a:pPr>
              <a:buNone/>
            </a:pPr>
            <a:r>
              <a:rPr lang="en-US" sz="3500" b="1" u="sng" dirty="0"/>
              <a:t>2.RECITE</a:t>
            </a:r>
            <a:r>
              <a:rPr lang="en-US" sz="3500" b="1" dirty="0"/>
              <a:t>---</a:t>
            </a:r>
            <a:r>
              <a:rPr lang="en-US" sz="3500" b="1" i="1" dirty="0">
                <a:solidFill>
                  <a:srgbClr val="FF0000"/>
                </a:solidFill>
              </a:rPr>
              <a:t>REVIEW WHILE READING</a:t>
            </a:r>
          </a:p>
          <a:p>
            <a:pPr>
              <a:buNone/>
            </a:pPr>
            <a:r>
              <a:rPr lang="en-US" sz="3500" b="1" i="1" dirty="0"/>
              <a:t>			</a:t>
            </a:r>
            <a:r>
              <a:rPr lang="en-US" sz="3500" b="1" i="1" u="sng" dirty="0"/>
              <a:t>Reading with your Pen</a:t>
            </a:r>
          </a:p>
          <a:p>
            <a:pPr>
              <a:buNone/>
            </a:pPr>
            <a:r>
              <a:rPr lang="en-US" sz="3500" b="1" i="1" dirty="0"/>
              <a:t>			</a:t>
            </a:r>
            <a:r>
              <a:rPr lang="en-US" sz="3500" b="1" i="1" u="sng" dirty="0"/>
              <a:t>Prompt Clues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u="sng" dirty="0"/>
              <a:t>3.REVIEW--</a:t>
            </a:r>
            <a:endParaRPr lang="en-US" sz="3500" dirty="0"/>
          </a:p>
          <a:p>
            <a:pPr>
              <a:buNone/>
            </a:pPr>
            <a:r>
              <a:rPr lang="en-US" sz="3500" dirty="0"/>
              <a:t>	1. Put together all the recitals.</a:t>
            </a:r>
          </a:p>
          <a:p>
            <a:pPr lvl="0">
              <a:buNone/>
            </a:pPr>
            <a:r>
              <a:rPr lang="en-US" sz="3500" dirty="0"/>
              <a:t>	This can be done aloud, by writing, or drawing. </a:t>
            </a:r>
          </a:p>
          <a:p>
            <a:pPr>
              <a:buNone/>
            </a:pPr>
            <a:r>
              <a:rPr lang="en-US" sz="3500" dirty="0"/>
              <a:t> </a:t>
            </a:r>
          </a:p>
          <a:p>
            <a:pPr>
              <a:buNone/>
            </a:pPr>
            <a:r>
              <a:rPr lang="en-US" sz="3500" b="1" u="sng" dirty="0"/>
              <a:t>4.RELATE</a:t>
            </a:r>
            <a:r>
              <a:rPr lang="en-US" sz="3500" dirty="0"/>
              <a:t>---link </a:t>
            </a:r>
          </a:p>
          <a:p>
            <a:pPr>
              <a:buNone/>
            </a:pPr>
            <a:r>
              <a:rPr lang="en-US" sz="3500" dirty="0"/>
              <a:t> </a:t>
            </a:r>
          </a:p>
          <a:p>
            <a:pPr>
              <a:buNone/>
            </a:pPr>
            <a:r>
              <a:rPr lang="en-US" sz="3500" b="1" u="sng" dirty="0"/>
              <a:t>5.REGULATE</a:t>
            </a:r>
            <a:r>
              <a:rPr lang="en-US" sz="3500" dirty="0"/>
              <a:t>---habits. </a:t>
            </a:r>
          </a:p>
          <a:p>
            <a:pPr>
              <a:buNone/>
            </a:pPr>
            <a:r>
              <a:rPr lang="en-US" sz="3500" dirty="0"/>
              <a:t>	1. </a:t>
            </a:r>
            <a:r>
              <a:rPr lang="en-US" sz="3500" i="1" u="sng" dirty="0"/>
              <a:t>First, you make the habit; then the habit</a:t>
            </a:r>
            <a:r>
              <a:rPr lang="en-US" sz="3500" dirty="0"/>
              <a:t> </a:t>
            </a:r>
            <a:r>
              <a:rPr lang="en-US" sz="3500" i="1" u="sng" dirty="0"/>
              <a:t>makes you.</a:t>
            </a:r>
            <a:endParaRPr lang="en-US" sz="3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4000" dirty="0"/>
              <a:t>ACTIVE READING SKILLS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(WHY)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sz="3000" b="1" u="sng" dirty="0"/>
              <a:t>MAKING CONNECTIONS</a:t>
            </a:r>
          </a:p>
          <a:p>
            <a:pPr>
              <a:buNone/>
            </a:pPr>
            <a:endParaRPr lang="en-US" sz="3000" dirty="0"/>
          </a:p>
          <a:p>
            <a:pPr lvl="0"/>
            <a:r>
              <a:rPr lang="en-US" sz="3000" b="1" dirty="0"/>
              <a:t>I wonder why…</a:t>
            </a:r>
          </a:p>
          <a:p>
            <a:pPr>
              <a:buNone/>
            </a:pPr>
            <a:r>
              <a:rPr lang="en-US" sz="3000" b="1" dirty="0"/>
              <a:t> </a:t>
            </a:r>
          </a:p>
          <a:p>
            <a:pPr lvl="0"/>
            <a:r>
              <a:rPr lang="en-US" sz="3000" b="1" dirty="0"/>
              <a:t>What caused…</a:t>
            </a:r>
          </a:p>
          <a:p>
            <a:pPr>
              <a:buNone/>
            </a:pPr>
            <a:r>
              <a:rPr lang="en-US" sz="3000" b="1" dirty="0"/>
              <a:t> </a:t>
            </a:r>
          </a:p>
          <a:p>
            <a:pPr lvl="0"/>
            <a:r>
              <a:rPr lang="en-US" sz="3000" b="1" dirty="0"/>
              <a:t>I think…</a:t>
            </a:r>
          </a:p>
          <a:p>
            <a:pPr>
              <a:buNone/>
            </a:pPr>
            <a:r>
              <a:rPr lang="en-US" sz="3000" b="1" dirty="0"/>
              <a:t> </a:t>
            </a:r>
          </a:p>
          <a:p>
            <a:pPr lvl="0"/>
            <a:r>
              <a:rPr lang="en-US" sz="3000" b="1" dirty="0"/>
              <a:t>This is similar to…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4000" dirty="0"/>
              <a:t>ACTIVE READING SKILLS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(Why)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/>
          </a:p>
          <a:p>
            <a:pPr lvl="0"/>
            <a:r>
              <a:rPr lang="en-US" sz="3200" b="1" dirty="0"/>
              <a:t>This is important…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/>
              <a:t>What do they mean by…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/>
              <a:t>What I find confusing is…. 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/>
              <a:t>What will happen next is…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/>
              <a:t>I can relate to this because…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1034</TotalTime>
  <Words>34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Schoolbook</vt:lpstr>
      <vt:lpstr>Corbel</vt:lpstr>
      <vt:lpstr>Headlines</vt:lpstr>
      <vt:lpstr>OK5R ACTIVE READING SKILLS</vt:lpstr>
      <vt:lpstr>OK5R</vt:lpstr>
      <vt:lpstr>1</vt:lpstr>
      <vt:lpstr>ACTIVE READING SKILLS (WHY)</vt:lpstr>
      <vt:lpstr>ACTIVE READING SKILLS (Why)</vt:lpstr>
    </vt:vector>
  </TitlesOfParts>
  <Company>PVHS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OK5R</dc:title>
  <dc:creator>Brockman</dc:creator>
  <cp:lastModifiedBy>ALAN BROCKMAN</cp:lastModifiedBy>
  <cp:revision>70</cp:revision>
  <dcterms:created xsi:type="dcterms:W3CDTF">2010-09-24T17:54:20Z</dcterms:created>
  <dcterms:modified xsi:type="dcterms:W3CDTF">2017-06-08T17:56:33Z</dcterms:modified>
</cp:coreProperties>
</file>