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2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7E3CDD-A441-4B54-8FD9-36090315DCF9}"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84141-7BCC-4F08-A5AA-0DB003E4678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E3CDD-A441-4B54-8FD9-36090315DCF9}"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84141-7BCC-4F08-A5AA-0DB003E467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7E3CDD-A441-4B54-8FD9-36090315DCF9}"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84141-7BCC-4F08-A5AA-0DB003E467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E3CDD-A441-4B54-8FD9-36090315DCF9}"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84141-7BCC-4F08-A5AA-0DB003E467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7E3CDD-A441-4B54-8FD9-36090315DCF9}"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84141-7BCC-4F08-A5AA-0DB003E4678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7E3CDD-A441-4B54-8FD9-36090315DCF9}"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84141-7BCC-4F08-A5AA-0DB003E467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E3CDD-A441-4B54-8FD9-36090315DCF9}" type="datetimeFigureOut">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84141-7BCC-4F08-A5AA-0DB003E4678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7E3CDD-A441-4B54-8FD9-36090315DCF9}" type="datetimeFigureOut">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584141-7BCC-4F08-A5AA-0DB003E467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E3CDD-A441-4B54-8FD9-36090315DCF9}" type="datetimeFigureOut">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84141-7BCC-4F08-A5AA-0DB003E467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E3CDD-A441-4B54-8FD9-36090315DCF9}"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84141-7BCC-4F08-A5AA-0DB003E4678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E3CDD-A441-4B54-8FD9-36090315DCF9}"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84141-7BCC-4F08-A5AA-0DB003E467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07E3CDD-A441-4B54-8FD9-36090315DCF9}" type="datetimeFigureOut">
              <a:rPr lang="en-US" smtClean="0"/>
              <a:t>11/8/2017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E584141-7BCC-4F08-A5AA-0DB003E467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Organization</a:t>
            </a:r>
            <a:endParaRPr lang="en-US" dirty="0"/>
          </a:p>
        </p:txBody>
      </p:sp>
      <p:sp>
        <p:nvSpPr>
          <p:cNvPr id="3" name="Subtitle 2"/>
          <p:cNvSpPr>
            <a:spLocks noGrp="1"/>
          </p:cNvSpPr>
          <p:nvPr>
            <p:ph type="subTitle" idx="1"/>
          </p:nvPr>
        </p:nvSpPr>
        <p:spPr/>
        <p:txBody>
          <a:bodyPr>
            <a:normAutofit/>
          </a:bodyPr>
          <a:lstStyle/>
          <a:p>
            <a:r>
              <a:rPr lang="en-US" sz="3600" b="1" dirty="0">
                <a:solidFill>
                  <a:srgbClr val="FF0000"/>
                </a:solidFill>
              </a:rPr>
              <a:t>introduction</a:t>
            </a:r>
          </a:p>
          <a:p>
            <a:r>
              <a:rPr lang="en-US" sz="3600" b="1" dirty="0">
                <a:solidFill>
                  <a:srgbClr val="FF0000"/>
                </a:solidFill>
              </a:rPr>
              <a:t>concluding statement</a:t>
            </a:r>
            <a:endParaRPr lang="en-US" sz="3600" b="1" dirty="0"/>
          </a:p>
        </p:txBody>
      </p:sp>
    </p:spTree>
    <p:extLst>
      <p:ext uri="{BB962C8B-B14F-4D97-AF65-F5344CB8AC3E}">
        <p14:creationId xmlns:p14="http://schemas.microsoft.com/office/powerpoint/2010/main" val="1108130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
          </a:xfrm>
        </p:spPr>
        <p:txBody>
          <a:bodyPr>
            <a:normAutofit fontScale="90000"/>
          </a:bodyPr>
          <a:lstStyle/>
          <a:p>
            <a:r>
              <a:rPr lang="en-US" sz="800" dirty="0" smtClean="0"/>
              <a:t>2</a:t>
            </a:r>
            <a:endParaRPr lang="en-US" sz="800" dirty="0"/>
          </a:p>
        </p:txBody>
      </p:sp>
      <p:sp>
        <p:nvSpPr>
          <p:cNvPr id="3" name="Content Placeholder 2"/>
          <p:cNvSpPr>
            <a:spLocks noGrp="1"/>
          </p:cNvSpPr>
          <p:nvPr>
            <p:ph idx="1"/>
          </p:nvPr>
        </p:nvSpPr>
        <p:spPr>
          <a:xfrm>
            <a:off x="457200" y="609600"/>
            <a:ext cx="8229600" cy="5867400"/>
          </a:xfrm>
        </p:spPr>
        <p:txBody>
          <a:bodyPr>
            <a:normAutofit/>
          </a:bodyPr>
          <a:lstStyle/>
          <a:p>
            <a:r>
              <a:rPr lang="en-US" dirty="0"/>
              <a:t>Opening paragraph introduces the purpose.</a:t>
            </a:r>
          </a:p>
          <a:p>
            <a:endParaRPr lang="en-US" dirty="0" smtClean="0">
              <a:solidFill>
                <a:srgbClr val="0070C0"/>
              </a:solidFill>
            </a:endParaRPr>
          </a:p>
          <a:p>
            <a:r>
              <a:rPr lang="en-US" dirty="0" smtClean="0">
                <a:solidFill>
                  <a:srgbClr val="00B0F0"/>
                </a:solidFill>
              </a:rPr>
              <a:t>Light Blue- </a:t>
            </a:r>
            <a:r>
              <a:rPr lang="en-US" dirty="0">
                <a:solidFill>
                  <a:srgbClr val="00B0F0"/>
                </a:solidFill>
              </a:rPr>
              <a:t>is the hook, a startling fact that grabs the readers attention. </a:t>
            </a:r>
          </a:p>
          <a:p>
            <a:r>
              <a:rPr lang="en-US" dirty="0" smtClean="0">
                <a:solidFill>
                  <a:srgbClr val="00B050"/>
                </a:solidFill>
              </a:rPr>
              <a:t>Green- </a:t>
            </a:r>
            <a:r>
              <a:rPr lang="en-US" dirty="0">
                <a:solidFill>
                  <a:srgbClr val="00B050"/>
                </a:solidFill>
              </a:rPr>
              <a:t>background information. Introduces readers to the </a:t>
            </a:r>
            <a:r>
              <a:rPr lang="en-US" dirty="0" smtClean="0">
                <a:solidFill>
                  <a:srgbClr val="00B050"/>
                </a:solidFill>
              </a:rPr>
              <a:t>material.</a:t>
            </a:r>
            <a:endParaRPr lang="en-US" dirty="0">
              <a:solidFill>
                <a:srgbClr val="00B050"/>
              </a:solidFill>
            </a:endParaRPr>
          </a:p>
          <a:p>
            <a:r>
              <a:rPr lang="en-US" dirty="0"/>
              <a:t> </a:t>
            </a:r>
            <a:r>
              <a:rPr lang="en-US" dirty="0" smtClean="0">
                <a:solidFill>
                  <a:srgbClr val="FF0000"/>
                </a:solidFill>
              </a:rPr>
              <a:t>Red- </a:t>
            </a:r>
            <a:r>
              <a:rPr lang="en-US" dirty="0">
                <a:solidFill>
                  <a:srgbClr val="FF0000"/>
                </a:solidFill>
              </a:rPr>
              <a:t>the thesis statement</a:t>
            </a:r>
            <a:r>
              <a:rPr lang="en-US" dirty="0" smtClean="0">
                <a:solidFill>
                  <a:srgbClr val="FF0000"/>
                </a:solidFill>
              </a:rPr>
              <a:t>. </a:t>
            </a:r>
            <a:endParaRPr lang="en-US" dirty="0">
              <a:solidFill>
                <a:srgbClr val="FF0000"/>
              </a:solidFill>
            </a:endParaRPr>
          </a:p>
          <a:p>
            <a:r>
              <a:rPr lang="en-US" dirty="0" smtClean="0">
                <a:solidFill>
                  <a:srgbClr val="FFC000"/>
                </a:solidFill>
              </a:rPr>
              <a:t>Yellow- </a:t>
            </a:r>
            <a:r>
              <a:rPr lang="en-US" dirty="0">
                <a:solidFill>
                  <a:srgbClr val="FFC000"/>
                </a:solidFill>
              </a:rPr>
              <a:t>the roadmap. This sentence tells the reader </a:t>
            </a:r>
            <a:r>
              <a:rPr lang="en-US" dirty="0" smtClean="0">
                <a:solidFill>
                  <a:srgbClr val="FFC000"/>
                </a:solidFill>
              </a:rPr>
              <a:t>what your </a:t>
            </a:r>
            <a:r>
              <a:rPr lang="en-US" dirty="0">
                <a:solidFill>
                  <a:srgbClr val="FFC000"/>
                </a:solidFill>
              </a:rPr>
              <a:t>three points will </a:t>
            </a:r>
            <a:r>
              <a:rPr lang="en-US" dirty="0" smtClean="0">
                <a:solidFill>
                  <a:srgbClr val="FFC000"/>
                </a:solidFill>
              </a:rPr>
              <a:t>be.</a:t>
            </a:r>
          </a:p>
          <a:p>
            <a:r>
              <a:rPr lang="en-US" dirty="0" smtClean="0"/>
              <a:t>This </a:t>
            </a:r>
            <a:r>
              <a:rPr lang="en-US" dirty="0"/>
              <a:t>introduction is very simple. Every element only has one or two sentences. However, you will find that frequently authors will spend paragraphs on any of these elements. Except the thesis, this should always be very brief.</a:t>
            </a:r>
          </a:p>
          <a:p>
            <a:endParaRPr lang="en-US" dirty="0"/>
          </a:p>
        </p:txBody>
      </p:sp>
    </p:spTree>
    <p:extLst>
      <p:ext uri="{BB962C8B-B14F-4D97-AF65-F5344CB8AC3E}">
        <p14:creationId xmlns:p14="http://schemas.microsoft.com/office/powerpoint/2010/main" val="3464296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
          </a:xfrm>
        </p:spPr>
        <p:txBody>
          <a:bodyPr>
            <a:normAutofit fontScale="90000"/>
          </a:bodyPr>
          <a:lstStyle/>
          <a:p>
            <a:r>
              <a:rPr lang="en-US" sz="800" dirty="0" smtClean="0"/>
              <a:t>3</a:t>
            </a:r>
            <a:endParaRPr lang="en-US" sz="800" dirty="0"/>
          </a:p>
        </p:txBody>
      </p:sp>
      <p:sp>
        <p:nvSpPr>
          <p:cNvPr id="3" name="Content Placeholder 2"/>
          <p:cNvSpPr>
            <a:spLocks noGrp="1"/>
          </p:cNvSpPr>
          <p:nvPr>
            <p:ph idx="1"/>
          </p:nvPr>
        </p:nvSpPr>
        <p:spPr>
          <a:xfrm>
            <a:off x="457200" y="685800"/>
            <a:ext cx="8229600" cy="5791200"/>
          </a:xfrm>
        </p:spPr>
        <p:txBody>
          <a:bodyPr>
            <a:normAutofit lnSpcReduction="10000"/>
          </a:bodyPr>
          <a:lstStyle/>
          <a:p>
            <a:r>
              <a:rPr lang="en-US" dirty="0" smtClean="0"/>
              <a:t>INTRODUCTORY PARAGRAPH</a:t>
            </a:r>
          </a:p>
          <a:p>
            <a:r>
              <a:rPr lang="en-US" dirty="0" smtClean="0">
                <a:solidFill>
                  <a:srgbClr val="00B0F0"/>
                </a:solidFill>
              </a:rPr>
              <a:t>Learning </a:t>
            </a:r>
            <a:r>
              <a:rPr lang="en-US" dirty="0">
                <a:solidFill>
                  <a:srgbClr val="00B0F0"/>
                </a:solidFill>
              </a:rPr>
              <a:t>the lessons taught by failure is a sure route to success</a:t>
            </a:r>
            <a:r>
              <a:rPr lang="en-US" dirty="0" smtClean="0">
                <a:solidFill>
                  <a:srgbClr val="00B0F0"/>
                </a:solidFill>
              </a:rPr>
              <a:t>. </a:t>
            </a:r>
            <a:r>
              <a:rPr lang="en-US" b="1" dirty="0" smtClean="0">
                <a:solidFill>
                  <a:srgbClr val="00B0F0"/>
                </a:solidFill>
              </a:rPr>
              <a:t>[Hook] </a:t>
            </a:r>
            <a:r>
              <a:rPr lang="en-US" dirty="0">
                <a:solidFill>
                  <a:srgbClr val="00B050"/>
                </a:solidFill>
              </a:rPr>
              <a:t>The United States of America can be seen as a success that emerged from failure; by learning from the weaknesses of the </a:t>
            </a:r>
            <a:r>
              <a:rPr lang="en-US" dirty="0">
                <a:solidFill>
                  <a:srgbClr val="FFC000"/>
                </a:solidFill>
              </a:rPr>
              <a:t>Articles of Confederation</a:t>
            </a:r>
            <a:r>
              <a:rPr lang="en-US" dirty="0">
                <a:solidFill>
                  <a:srgbClr val="00B050"/>
                </a:solidFill>
              </a:rPr>
              <a:t>, the framers of the Constitution were able to come up with the document on which America is built. </a:t>
            </a:r>
            <a:r>
              <a:rPr lang="en-US" dirty="0">
                <a:solidFill>
                  <a:srgbClr val="FFC000"/>
                </a:solidFill>
              </a:rPr>
              <a:t>Google Inc</a:t>
            </a:r>
            <a:r>
              <a:rPr lang="en-US" dirty="0">
                <a:solidFill>
                  <a:srgbClr val="00B050"/>
                </a:solidFill>
              </a:rPr>
              <a:t>., the popular search engine, is another example that shows how success can arise from failure. However, in this case, Google learned from the failures of its competitors. Another such example is the story of </a:t>
            </a:r>
            <a:r>
              <a:rPr lang="en-US" dirty="0">
                <a:solidFill>
                  <a:srgbClr val="FFC000"/>
                </a:solidFill>
              </a:rPr>
              <a:t>Rod Johnson’s </a:t>
            </a:r>
            <a:r>
              <a:rPr lang="en-US" dirty="0">
                <a:solidFill>
                  <a:srgbClr val="00B050"/>
                </a:solidFill>
              </a:rPr>
              <a:t>recruiting firm that rose from the ashes of Johnson’s personal experience of being laid off</a:t>
            </a:r>
            <a:r>
              <a:rPr lang="en-US" dirty="0" smtClean="0"/>
              <a:t>. </a:t>
            </a:r>
            <a:r>
              <a:rPr lang="en-US" b="1" dirty="0" smtClean="0">
                <a:solidFill>
                  <a:srgbClr val="00B050"/>
                </a:solidFill>
              </a:rPr>
              <a:t>[Roadmap/history] </a:t>
            </a:r>
            <a:r>
              <a:rPr lang="en-US" b="1" dirty="0">
                <a:solidFill>
                  <a:srgbClr val="7030A0"/>
                </a:solidFill>
              </a:rPr>
              <a:t>By examining </a:t>
            </a:r>
            <a:r>
              <a:rPr lang="en-US" b="1" dirty="0">
                <a:solidFill>
                  <a:srgbClr val="FF0000"/>
                </a:solidFill>
              </a:rPr>
              <a:t>these three examples, we will discuss how failure can be an invaluable teacher, if the learner is willing (even eager) to recognize weaknesses and make necessary adjustments</a:t>
            </a:r>
            <a:r>
              <a:rPr lang="en-US" b="1" dirty="0" smtClean="0">
                <a:solidFill>
                  <a:srgbClr val="FF0000"/>
                </a:solidFill>
              </a:rPr>
              <a:t>. </a:t>
            </a:r>
            <a:r>
              <a:rPr lang="en-US" dirty="0" smtClean="0">
                <a:solidFill>
                  <a:srgbClr val="FF0000"/>
                </a:solidFill>
              </a:rPr>
              <a:t>[Thesis]</a:t>
            </a:r>
            <a:endParaRPr lang="en-US" dirty="0">
              <a:solidFill>
                <a:srgbClr val="FF0000"/>
              </a:solidFill>
            </a:endParaRPr>
          </a:p>
          <a:p>
            <a:endParaRPr lang="en-US" dirty="0"/>
          </a:p>
        </p:txBody>
      </p:sp>
    </p:spTree>
    <p:extLst>
      <p:ext uri="{BB962C8B-B14F-4D97-AF65-F5344CB8AC3E}">
        <p14:creationId xmlns:p14="http://schemas.microsoft.com/office/powerpoint/2010/main" val="176912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
          </a:xfrm>
        </p:spPr>
        <p:txBody>
          <a:bodyPr>
            <a:normAutofit fontScale="90000"/>
          </a:bodyPr>
          <a:lstStyle/>
          <a:p>
            <a:r>
              <a:rPr lang="en-US" sz="800" dirty="0" smtClean="0"/>
              <a:t>4</a:t>
            </a:r>
            <a:endParaRPr lang="en-US" sz="800" dirty="0"/>
          </a:p>
        </p:txBody>
      </p:sp>
      <p:sp>
        <p:nvSpPr>
          <p:cNvPr id="3" name="Content Placeholder 2"/>
          <p:cNvSpPr>
            <a:spLocks noGrp="1"/>
          </p:cNvSpPr>
          <p:nvPr>
            <p:ph idx="1"/>
          </p:nvPr>
        </p:nvSpPr>
        <p:spPr>
          <a:xfrm>
            <a:off x="457200" y="685800"/>
            <a:ext cx="8229600" cy="5791200"/>
          </a:xfrm>
        </p:spPr>
        <p:txBody>
          <a:bodyPr/>
          <a:lstStyle/>
          <a:p>
            <a:r>
              <a:rPr lang="en-US" b="1" dirty="0" smtClean="0"/>
              <a:t>ELEMENTS OF A CONCLUSION</a:t>
            </a:r>
          </a:p>
          <a:p>
            <a:r>
              <a:rPr lang="en-US" dirty="0" smtClean="0"/>
              <a:t>Think </a:t>
            </a:r>
            <a:r>
              <a:rPr lang="en-US" dirty="0"/>
              <a:t>of your essay as a circle. </a:t>
            </a:r>
            <a:endParaRPr lang="en-US" dirty="0" smtClean="0"/>
          </a:p>
          <a:p>
            <a:r>
              <a:rPr lang="en-US" dirty="0" smtClean="0"/>
              <a:t>The </a:t>
            </a:r>
            <a:r>
              <a:rPr lang="en-US" dirty="0"/>
              <a:t>conclusion should end by tying in with, or contextualizing, the body paragraphs and introduction. </a:t>
            </a:r>
            <a:endParaRPr lang="en-US" dirty="0" smtClean="0"/>
          </a:p>
          <a:p>
            <a:r>
              <a:rPr lang="en-US" dirty="0" smtClean="0"/>
              <a:t>Closing </a:t>
            </a:r>
            <a:r>
              <a:rPr lang="en-US" dirty="0"/>
              <a:t>remark should turn focus toward the bigger picture or reflect the introductory hook. </a:t>
            </a:r>
            <a:endParaRPr lang="en-US" dirty="0" smtClean="0"/>
          </a:p>
          <a:p>
            <a:r>
              <a:rPr lang="en-US" sz="2800" dirty="0">
                <a:solidFill>
                  <a:srgbClr val="C00000"/>
                </a:solidFill>
              </a:rPr>
              <a:t>Transition</a:t>
            </a:r>
          </a:p>
          <a:p>
            <a:r>
              <a:rPr lang="en-US" sz="2800" dirty="0" smtClean="0">
                <a:solidFill>
                  <a:srgbClr val="002060"/>
                </a:solidFill>
              </a:rPr>
              <a:t>Dark Blue-Summarize </a:t>
            </a:r>
            <a:r>
              <a:rPr lang="en-US" sz="2800" dirty="0">
                <a:solidFill>
                  <a:srgbClr val="002060"/>
                </a:solidFill>
              </a:rPr>
              <a:t>points</a:t>
            </a:r>
          </a:p>
          <a:p>
            <a:r>
              <a:rPr lang="en-US" sz="2800" dirty="0" smtClean="0">
                <a:solidFill>
                  <a:srgbClr val="FF0000"/>
                </a:solidFill>
              </a:rPr>
              <a:t>Red-Restate </a:t>
            </a:r>
            <a:r>
              <a:rPr lang="en-US" sz="2800" dirty="0">
                <a:solidFill>
                  <a:srgbClr val="FF0000"/>
                </a:solidFill>
              </a:rPr>
              <a:t>thesis statement</a:t>
            </a:r>
          </a:p>
          <a:p>
            <a:pPr marL="603504" lvl="2" indent="-256032">
              <a:spcBef>
                <a:spcPts val="400"/>
              </a:spcBef>
              <a:buSzPct val="68000"/>
              <a:buFont typeface="Wingdings 3"/>
              <a:buChar char=""/>
            </a:pPr>
            <a:r>
              <a:rPr lang="en-US" sz="2400" dirty="0">
                <a:solidFill>
                  <a:srgbClr val="FF0000"/>
                </a:solidFill>
              </a:rPr>
              <a:t>Don’t use exact wording from introduction: paraphrase yourself.</a:t>
            </a:r>
          </a:p>
          <a:p>
            <a:r>
              <a:rPr lang="en-US" dirty="0" smtClean="0">
                <a:solidFill>
                  <a:schemeClr val="accent6"/>
                </a:solidFill>
              </a:rPr>
              <a:t>Brown-Closing </a:t>
            </a:r>
            <a:r>
              <a:rPr lang="en-US" dirty="0">
                <a:solidFill>
                  <a:schemeClr val="accent6"/>
                </a:solidFill>
              </a:rPr>
              <a:t>remark</a:t>
            </a:r>
          </a:p>
          <a:p>
            <a:r>
              <a:rPr lang="en-US" dirty="0"/>
              <a:t>DON’T introduce any new points or evidence</a:t>
            </a:r>
          </a:p>
        </p:txBody>
      </p:sp>
    </p:spTree>
    <p:extLst>
      <p:ext uri="{BB962C8B-B14F-4D97-AF65-F5344CB8AC3E}">
        <p14:creationId xmlns:p14="http://schemas.microsoft.com/office/powerpoint/2010/main" val="2705301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
          </a:xfrm>
        </p:spPr>
        <p:txBody>
          <a:bodyPr>
            <a:normAutofit fontScale="90000"/>
          </a:bodyPr>
          <a:lstStyle/>
          <a:p>
            <a:r>
              <a:rPr lang="en-US" sz="800" dirty="0" smtClean="0"/>
              <a:t>5</a:t>
            </a:r>
            <a:endParaRPr lang="en-US" sz="800" dirty="0"/>
          </a:p>
        </p:txBody>
      </p:sp>
      <p:sp>
        <p:nvSpPr>
          <p:cNvPr id="3" name="Content Placeholder 2"/>
          <p:cNvSpPr>
            <a:spLocks noGrp="1"/>
          </p:cNvSpPr>
          <p:nvPr>
            <p:ph idx="1"/>
          </p:nvPr>
        </p:nvSpPr>
        <p:spPr>
          <a:xfrm>
            <a:off x="457200" y="609600"/>
            <a:ext cx="8229600" cy="5867400"/>
          </a:xfrm>
        </p:spPr>
        <p:txBody>
          <a:bodyPr/>
          <a:lstStyle/>
          <a:p>
            <a:r>
              <a:rPr lang="en-US" b="1" dirty="0" smtClean="0"/>
              <a:t>ELEMENTS OF A CONCLUSION</a:t>
            </a:r>
          </a:p>
          <a:p>
            <a:r>
              <a:rPr lang="en-US" b="1" dirty="0" smtClean="0"/>
              <a:t> </a:t>
            </a:r>
            <a:r>
              <a:rPr lang="en-US" b="1" dirty="0">
                <a:solidFill>
                  <a:srgbClr val="C00000"/>
                </a:solidFill>
              </a:rPr>
              <a:t>Failure is often seen as embarrassing, something to be denied and hidden.</a:t>
            </a:r>
            <a:r>
              <a:rPr lang="en-US" dirty="0">
                <a:solidFill>
                  <a:srgbClr val="C00000"/>
                </a:solidFill>
              </a:rPr>
              <a:t> </a:t>
            </a:r>
            <a:r>
              <a:rPr lang="en-US" dirty="0">
                <a:solidFill>
                  <a:srgbClr val="FF0000"/>
                </a:solidFill>
              </a:rPr>
              <a:t>But as the examples of the U.S. Constitution, Google, and Rodney Johnson prove, if a nation, organization, or an individual is strong enough to face and study its failures, then failure can be a powerful teacher. </a:t>
            </a:r>
            <a:r>
              <a:rPr lang="en-US" dirty="0">
                <a:solidFill>
                  <a:srgbClr val="002060"/>
                </a:solidFill>
              </a:rPr>
              <a:t>The document we revere as the Constitution was the result of the fiasco resulting from the Articles of Confederation. Google was wise enough to learn from the mistakes of others. And Rodney Johnson could have internalized his failure to find a job; but rather, he discovered that the problem was not his. </a:t>
            </a:r>
            <a:r>
              <a:rPr lang="en-US" dirty="0">
                <a:solidFill>
                  <a:schemeClr val="accent6"/>
                </a:solidFill>
              </a:rPr>
              <a:t>These examples from history and business demonstrate that failure can be a catalyst for success, if people have the courage to face it head on.</a:t>
            </a:r>
          </a:p>
          <a:p>
            <a:endParaRPr lang="en-US" dirty="0"/>
          </a:p>
        </p:txBody>
      </p:sp>
    </p:spTree>
    <p:extLst>
      <p:ext uri="{BB962C8B-B14F-4D97-AF65-F5344CB8AC3E}">
        <p14:creationId xmlns:p14="http://schemas.microsoft.com/office/powerpoint/2010/main" val="6965801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387</TotalTime>
  <Words>486</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Clarity</vt:lpstr>
      <vt:lpstr>Organization</vt:lpstr>
      <vt:lpstr>2</vt:lpstr>
      <vt:lpstr>3</vt:lpstr>
      <vt:lpstr>4</vt:lpstr>
      <vt:lpstr>5</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dc:title>
  <dc:creator>Alan</dc:creator>
  <cp:lastModifiedBy>Camille Rowley</cp:lastModifiedBy>
  <cp:revision>19</cp:revision>
  <dcterms:created xsi:type="dcterms:W3CDTF">2014-09-29T16:44:28Z</dcterms:created>
  <dcterms:modified xsi:type="dcterms:W3CDTF">2017-11-08T20:18:13Z</dcterms:modified>
</cp:coreProperties>
</file>