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74" r:id="rId3"/>
    <p:sldId id="258" r:id="rId4"/>
    <p:sldId id="259" r:id="rId5"/>
    <p:sldId id="260" r:id="rId6"/>
    <p:sldId id="262" r:id="rId7"/>
    <p:sldId id="261" r:id="rId8"/>
    <p:sldId id="263" r:id="rId9"/>
    <p:sldId id="264" r:id="rId10"/>
    <p:sldId id="265" r:id="rId11"/>
    <p:sldId id="266" r:id="rId12"/>
    <p:sldId id="267" r:id="rId13"/>
    <p:sldId id="268" r:id="rId14"/>
    <p:sldId id="272" r:id="rId15"/>
    <p:sldId id="269" r:id="rId16"/>
    <p:sldId id="273"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5620"/>
    <p:restoredTop sz="94660"/>
  </p:normalViewPr>
  <p:slideViewPr>
    <p:cSldViewPr>
      <p:cViewPr varScale="1">
        <p:scale>
          <a:sx n="90" d="100"/>
          <a:sy n="90" d="100"/>
        </p:scale>
        <p:origin x="-120" y="-27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nchor="b">
            <a:noAutofit/>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AC24F9C7-4F98-47ED-A50C-1ABED7F93A47}" type="datetimeFigureOut">
              <a:rPr lang="en-US" smtClean="0"/>
              <a:t>11/10/2015</a:t>
            </a:fld>
            <a:endParaRPr lang="en-US"/>
          </a:p>
        </p:txBody>
      </p:sp>
      <p:sp>
        <p:nvSpPr>
          <p:cNvPr id="8" name="Slide Number Placeholder 7"/>
          <p:cNvSpPr>
            <a:spLocks noGrp="1"/>
          </p:cNvSpPr>
          <p:nvPr>
            <p:ph type="sldNum" sz="quarter" idx="11"/>
          </p:nvPr>
        </p:nvSpPr>
        <p:spPr/>
        <p:txBody>
          <a:bodyPr/>
          <a:lstStyle/>
          <a:p>
            <a:fld id="{C1C38D88-7341-41DE-B62B-DF67AD8E1114}"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24F9C7-4F98-47ED-A50C-1ABED7F93A47}"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38D88-7341-41DE-B62B-DF67AD8E111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C24F9C7-4F98-47ED-A50C-1ABED7F93A47}"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38D88-7341-41DE-B62B-DF67AD8E111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p>
            <a:fld id="{AC24F9C7-4F98-47ED-A50C-1ABED7F93A47}"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38D88-7341-41DE-B62B-DF67AD8E111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371600"/>
            <a:ext cx="7772400" cy="2505075"/>
          </a:xfrm>
        </p:spPr>
        <p:txBody>
          <a:bodyPr anchor="b"/>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nchor="t"/>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AC24F9C7-4F98-47ED-A50C-1ABED7F93A47}" type="datetimeFigureOut">
              <a:rPr lang="en-US" smtClean="0"/>
              <a:t>11/10/2015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1C38D88-7341-41DE-B62B-DF67AD8E1114}" type="slidenum">
              <a:rPr lang="en-US" smtClean="0"/>
              <a:t>‹#›</a:t>
            </a:fld>
            <a:endParaRPr lang="en-US"/>
          </a:p>
        </p:txBody>
      </p:sp>
      <p:sp>
        <p:nvSpPr>
          <p:cNvPr id="7" name="Oval 6"/>
          <p:cNvSpPr/>
          <p:nvPr/>
        </p:nvSpPr>
        <p:spPr>
          <a:xfrm>
            <a:off x="4495800"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4695825"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296728" y="3924300"/>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5" name="Date Placeholder 4"/>
          <p:cNvSpPr>
            <a:spLocks noGrp="1"/>
          </p:cNvSpPr>
          <p:nvPr>
            <p:ph type="dt" sz="half" idx="10"/>
          </p:nvPr>
        </p:nvSpPr>
        <p:spPr/>
        <p:txBody>
          <a:bodyPr/>
          <a:lstStyle/>
          <a:p>
            <a:fld id="{AC24F9C7-4F98-47ED-A50C-1ABED7F93A47}" type="datetimeFigureOut">
              <a:rPr lang="en-US" smtClean="0"/>
              <a:t>11/10/2015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38D88-7341-41DE-B62B-DF67AD8E1114}" type="slidenum">
              <a:rPr lang="en-US" smtClean="0"/>
              <a:t>‹#›</a:t>
            </a:fld>
            <a:endParaRPr lang="en-US"/>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Date Placeholder 6"/>
          <p:cNvSpPr>
            <a:spLocks noGrp="1"/>
          </p:cNvSpPr>
          <p:nvPr>
            <p:ph type="dt" sz="half" idx="10"/>
          </p:nvPr>
        </p:nvSpPr>
        <p:spPr/>
        <p:txBody>
          <a:bodyPr/>
          <a:lstStyle/>
          <a:p>
            <a:fld id="{AC24F9C7-4F98-47ED-A50C-1ABED7F93A47}" type="datetimeFigureOut">
              <a:rPr lang="en-US" smtClean="0"/>
              <a:t>11/10/2015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1C38D88-7341-41DE-B62B-DF67AD8E1114}" type="slidenum">
              <a:rPr lang="en-US" smtClean="0"/>
              <a:t>‹#›</a:t>
            </a:fld>
            <a:endParaRPr lang="en-US"/>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C24F9C7-4F98-47ED-A50C-1ABED7F93A47}" type="datetimeFigureOut">
              <a:rPr lang="en-US" smtClean="0"/>
              <a:t>11/10/2015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1C38D88-7341-41DE-B62B-DF67AD8E111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C24F9C7-4F98-47ED-A50C-1ABED7F93A47}" type="datetimeFigureOut">
              <a:rPr lang="en-US" smtClean="0"/>
              <a:t>11/10/2015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1C38D88-7341-41DE-B62B-DF67AD8E111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nchor="b"/>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24F9C7-4F98-47ED-A50C-1ABED7F93A47}" type="datetimeFigureOut">
              <a:rPr lang="en-US" smtClean="0"/>
              <a:t>11/10/2015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38D88-7341-41DE-B62B-DF67AD8E111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nchor="b"/>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C24F9C7-4F98-47ED-A50C-1ABED7F93A47}" type="datetimeFigureOut">
              <a:rPr lang="en-US" smtClean="0"/>
              <a:t>11/10/2015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1C38D88-7341-41DE-B62B-DF67AD8E111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2"/>
          </p:nvPr>
        </p:nvSpPr>
        <p:spPr>
          <a:xfrm>
            <a:off x="6363347" y="6356350"/>
            <a:ext cx="2085975" cy="365125"/>
          </a:xfrm>
          <a:prstGeom prst="rect">
            <a:avLst/>
          </a:prstGeom>
        </p:spPr>
        <p:txBody>
          <a:bodyPr vert="horz" lIns="91440" tIns="45720" rIns="45720" bIns="45720" rtlCol="0" anchor="ctr"/>
          <a:lstStyle>
            <a:lvl1pPr algn="r">
              <a:defRPr sz="1200">
                <a:solidFill>
                  <a:schemeClr val="tx1">
                    <a:lumMod val="65000"/>
                    <a:lumOff val="35000"/>
                  </a:schemeClr>
                </a:solidFill>
                <a:latin typeface="Century Gothic" pitchFamily="34" charset="0"/>
              </a:defRPr>
            </a:lvl1pPr>
          </a:lstStyle>
          <a:p>
            <a:fld id="{AC24F9C7-4F98-47ED-A50C-1ABED7F93A47}" type="datetimeFigureOut">
              <a:rPr lang="en-US" smtClean="0"/>
              <a:t>11/10/2015</a:t>
            </a:fld>
            <a:endParaRPr lang="en-US"/>
          </a:p>
        </p:txBody>
      </p:sp>
      <p:sp>
        <p:nvSpPr>
          <p:cNvPr id="5" name="Footer Placeholder 4"/>
          <p:cNvSpPr>
            <a:spLocks noGrp="1"/>
          </p:cNvSpPr>
          <p:nvPr>
            <p:ph type="ftr" sz="quarter" idx="3"/>
          </p:nvPr>
        </p:nvSpPr>
        <p:spPr>
          <a:xfrm>
            <a:off x="659165" y="6356350"/>
            <a:ext cx="2847975" cy="365125"/>
          </a:xfrm>
          <a:prstGeom prst="rect">
            <a:avLst/>
          </a:prstGeom>
        </p:spPr>
        <p:txBody>
          <a:bodyPr vert="horz" lIns="45720" tIns="45720" rIns="91440" bIns="45720" rtlCol="0" anchor="ctr"/>
          <a:lstStyle>
            <a:lvl1pPr algn="l">
              <a:defRPr sz="1200">
                <a:solidFill>
                  <a:schemeClr val="tx1">
                    <a:lumMod val="65000"/>
                    <a:lumOff val="35000"/>
                  </a:schemeClr>
                </a:solidFill>
                <a:latin typeface="Century Gothic" pitchFamily="34" charset="0"/>
              </a:defRPr>
            </a:lvl1pPr>
          </a:lstStyle>
          <a:p>
            <a:endParaRPr lang="en-US"/>
          </a:p>
        </p:txBody>
      </p:sp>
      <p:sp>
        <p:nvSpPr>
          <p:cNvPr id="6" name="Slide Number Placeholder 5"/>
          <p:cNvSpPr>
            <a:spLocks noGrp="1"/>
          </p:cNvSpPr>
          <p:nvPr>
            <p:ph type="sldNum" sz="quarter" idx="4"/>
          </p:nvPr>
        </p:nvSpPr>
        <p:spPr>
          <a:xfrm>
            <a:off x="8543278" y="6356350"/>
            <a:ext cx="561975" cy="365125"/>
          </a:xfrm>
          <a:prstGeom prst="rect">
            <a:avLst/>
          </a:prstGeom>
        </p:spPr>
        <p:txBody>
          <a:bodyPr vert="horz" lIns="27432" tIns="45720" rIns="45720" bIns="45720" rtlCol="0" anchor="ctr"/>
          <a:lstStyle>
            <a:lvl1pPr algn="l">
              <a:defRPr sz="1200">
                <a:solidFill>
                  <a:schemeClr val="tx1">
                    <a:lumMod val="65000"/>
                    <a:lumOff val="35000"/>
                  </a:schemeClr>
                </a:solidFill>
                <a:latin typeface="Century Gothic" pitchFamily="34" charset="0"/>
              </a:defRPr>
            </a:lvl1pPr>
          </a:lstStyle>
          <a:p>
            <a:fld id="{C1C38D88-7341-41DE-B62B-DF67AD8E1114}" type="slidenum">
              <a:rPr lang="en-US" smtClean="0"/>
              <a:t>‹#›</a:t>
            </a:fld>
            <a:endParaRPr lang="en-US"/>
          </a:p>
        </p:txBody>
      </p:sp>
      <p:sp>
        <p:nvSpPr>
          <p:cNvPr id="7" name="Oval 6"/>
          <p:cNvSpPr/>
          <p:nvPr/>
        </p:nvSpPr>
        <p:spPr>
          <a:xfrm>
            <a:off x="8457760"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Oval 7"/>
          <p:cNvSpPr/>
          <p:nvPr/>
        </p:nvSpPr>
        <p:spPr>
          <a:xfrm>
            <a:off x="569119" y="6499384"/>
            <a:ext cx="84772" cy="84772"/>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lnSpc>
          <a:spcPts val="5800"/>
        </a:lnSpc>
        <a:spcBef>
          <a:spcPct val="0"/>
        </a:spcBef>
        <a:buNone/>
        <a:defRPr sz="5400" kern="1200">
          <a:solidFill>
            <a:schemeClr val="tx2"/>
          </a:solidFill>
          <a:effectLst>
            <a:outerShdw blurRad="63500" dist="38100" dir="5400000" algn="t" rotWithShape="0">
              <a:prstClr val="black">
                <a:alpha val="25000"/>
              </a:prstClr>
            </a:outerShdw>
          </a:effectLst>
          <a:latin typeface="+mn-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lumMod val="50000"/>
              <a:lumOff val="50000"/>
            </a:schemeClr>
          </a:solidFill>
          <a:latin typeface="+mj-lt"/>
          <a:ea typeface="+mn-ea"/>
          <a:cs typeface="+mn-cs"/>
        </a:defRPr>
      </a:lvl1pPr>
      <a:lvl2pPr marL="742950" indent="-28575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2pPr>
      <a:lvl3pPr marL="11430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3pPr>
      <a:lvl4pPr marL="16002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4pPr>
      <a:lvl5pPr marL="20574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752601"/>
            <a:ext cx="7772400" cy="1295399"/>
          </a:xfrm>
        </p:spPr>
        <p:txBody>
          <a:bodyPr/>
          <a:lstStyle/>
          <a:p>
            <a:r>
              <a:rPr lang="en-US" b="1" u="sng" dirty="0" smtClean="0"/>
              <a:t>RHETORICAL ANALYSIS 3</a:t>
            </a:r>
            <a:endParaRPr lang="en-US" dirty="0"/>
          </a:p>
        </p:txBody>
      </p:sp>
      <p:sp>
        <p:nvSpPr>
          <p:cNvPr id="3" name="Subtitle 2"/>
          <p:cNvSpPr>
            <a:spLocks noGrp="1"/>
          </p:cNvSpPr>
          <p:nvPr>
            <p:ph type="subTitle" idx="1"/>
          </p:nvPr>
        </p:nvSpPr>
        <p:spPr>
          <a:xfrm>
            <a:off x="1371600" y="3124200"/>
            <a:ext cx="6400800" cy="2895600"/>
          </a:xfrm>
        </p:spPr>
        <p:txBody>
          <a:bodyPr>
            <a:normAutofit/>
          </a:bodyPr>
          <a:lstStyle/>
          <a:p>
            <a:r>
              <a:rPr lang="en-US" b="1" u="sng" dirty="0" smtClean="0">
                <a:solidFill>
                  <a:schemeClr val="tx1"/>
                </a:solidFill>
              </a:rPr>
              <a:t>Analogy</a:t>
            </a:r>
          </a:p>
          <a:p>
            <a:r>
              <a:rPr lang="en-US" b="1" u="sng" dirty="0" smtClean="0">
                <a:solidFill>
                  <a:schemeClr val="tx1"/>
                </a:solidFill>
              </a:rPr>
              <a:t>Personification</a:t>
            </a:r>
          </a:p>
          <a:p>
            <a:r>
              <a:rPr lang="en-US" b="1" u="sng" dirty="0">
                <a:solidFill>
                  <a:schemeClr val="tx1"/>
                </a:solidFill>
              </a:rPr>
              <a:t>Irony</a:t>
            </a:r>
            <a:r>
              <a:rPr lang="en-US" dirty="0" smtClean="0">
                <a:solidFill>
                  <a:schemeClr val="tx1"/>
                </a:solidFill>
              </a:rPr>
              <a:t> </a:t>
            </a:r>
          </a:p>
          <a:p>
            <a:r>
              <a:rPr lang="en-US" b="1" u="sng" dirty="0">
                <a:solidFill>
                  <a:schemeClr val="tx1"/>
                </a:solidFill>
              </a:rPr>
              <a:t>Verbal </a:t>
            </a:r>
            <a:r>
              <a:rPr lang="en-US" b="1" u="sng" dirty="0" smtClean="0">
                <a:solidFill>
                  <a:schemeClr val="tx1"/>
                </a:solidFill>
              </a:rPr>
              <a:t>Irony</a:t>
            </a:r>
          </a:p>
          <a:p>
            <a:r>
              <a:rPr lang="en-US" b="1" u="sng" dirty="0">
                <a:solidFill>
                  <a:schemeClr val="tx1"/>
                </a:solidFill>
              </a:rPr>
              <a:t>Situational </a:t>
            </a:r>
            <a:r>
              <a:rPr lang="en-US" b="1" u="sng" dirty="0" smtClean="0">
                <a:solidFill>
                  <a:schemeClr val="tx1"/>
                </a:solidFill>
              </a:rPr>
              <a:t>irony</a:t>
            </a:r>
          </a:p>
          <a:p>
            <a:r>
              <a:rPr lang="en-US" b="1" u="sng" dirty="0">
                <a:solidFill>
                  <a:schemeClr val="tx1"/>
                </a:solidFill>
              </a:rPr>
              <a:t>Dramatic Irony</a:t>
            </a:r>
            <a:endParaRPr lang="en-US" dirty="0" smtClean="0">
              <a:solidFill>
                <a:schemeClr val="tx1"/>
              </a:solidFill>
            </a:endParaRPr>
          </a:p>
          <a:p>
            <a:endParaRPr lang="en-US" dirty="0"/>
          </a:p>
        </p:txBody>
      </p:sp>
    </p:spTree>
    <p:extLst>
      <p:ext uri="{BB962C8B-B14F-4D97-AF65-F5344CB8AC3E}">
        <p14:creationId xmlns:p14="http://schemas.microsoft.com/office/powerpoint/2010/main" val="184025579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
          </a:xfrm>
        </p:spPr>
        <p:txBody>
          <a:bodyPr>
            <a:normAutofit fontScale="90000"/>
          </a:bodyPr>
          <a:lstStyle/>
          <a:p>
            <a:r>
              <a:rPr lang="en-US" sz="800" dirty="0" smtClean="0"/>
              <a:t>9</a:t>
            </a:r>
            <a:endParaRPr lang="en-US" sz="800" dirty="0"/>
          </a:p>
        </p:txBody>
      </p:sp>
      <p:sp>
        <p:nvSpPr>
          <p:cNvPr id="3" name="Content Placeholder 2"/>
          <p:cNvSpPr>
            <a:spLocks noGrp="1"/>
          </p:cNvSpPr>
          <p:nvPr>
            <p:ph idx="1"/>
          </p:nvPr>
        </p:nvSpPr>
        <p:spPr>
          <a:xfrm>
            <a:off x="457200" y="152400"/>
            <a:ext cx="8229600" cy="5973763"/>
          </a:xfrm>
        </p:spPr>
        <p:txBody>
          <a:bodyPr>
            <a:normAutofit/>
          </a:bodyPr>
          <a:lstStyle/>
          <a:p>
            <a:r>
              <a:rPr lang="en-US" dirty="0">
                <a:solidFill>
                  <a:schemeClr val="tx1"/>
                </a:solidFill>
              </a:rPr>
              <a:t>1. Looking at her son's messy room, Mom says, "Wow, you could win an award for cleanliness</a:t>
            </a:r>
            <a:r>
              <a:rPr lang="en-US" dirty="0" smtClean="0">
                <a:solidFill>
                  <a:schemeClr val="tx1"/>
                </a:solidFill>
              </a:rPr>
              <a:t>!“--</a:t>
            </a:r>
            <a:r>
              <a:rPr lang="en-US" b="1" u="sng" dirty="0">
                <a:solidFill>
                  <a:schemeClr val="tx1"/>
                </a:solidFill>
              </a:rPr>
              <a:t>Verbal </a:t>
            </a:r>
            <a:r>
              <a:rPr lang="en-US" b="1" u="sng" dirty="0" smtClean="0">
                <a:solidFill>
                  <a:schemeClr val="tx1"/>
                </a:solidFill>
              </a:rPr>
              <a:t>Irony</a:t>
            </a:r>
            <a:endParaRPr lang="en-US" dirty="0" smtClean="0">
              <a:solidFill>
                <a:schemeClr val="tx1"/>
              </a:solidFill>
            </a:endParaRPr>
          </a:p>
          <a:p>
            <a:r>
              <a:rPr lang="en-US" dirty="0" smtClean="0">
                <a:solidFill>
                  <a:schemeClr val="tx1"/>
                </a:solidFill>
              </a:rPr>
              <a:t>2</a:t>
            </a:r>
            <a:r>
              <a:rPr lang="en-US" dirty="0">
                <a:solidFill>
                  <a:schemeClr val="tx1"/>
                </a:solidFill>
              </a:rPr>
              <a:t>. Maternally the great</a:t>
            </a:r>
            <a:r>
              <a:rPr lang="en-US" b="1" dirty="0">
                <a:solidFill>
                  <a:schemeClr val="tx1"/>
                </a:solidFill>
              </a:rPr>
              <a:t> tree protected us, sighing and groaning</a:t>
            </a:r>
            <a:r>
              <a:rPr lang="en-US" dirty="0">
                <a:solidFill>
                  <a:schemeClr val="tx1"/>
                </a:solidFill>
              </a:rPr>
              <a:t>, as </a:t>
            </a:r>
            <a:r>
              <a:rPr lang="en-US" b="1" dirty="0">
                <a:solidFill>
                  <a:schemeClr val="tx1"/>
                </a:solidFill>
              </a:rPr>
              <a:t>she lowered her arms to shield us </a:t>
            </a:r>
            <a:r>
              <a:rPr lang="en-US" dirty="0">
                <a:solidFill>
                  <a:schemeClr val="tx1"/>
                </a:solidFill>
              </a:rPr>
              <a:t>from the storm. </a:t>
            </a:r>
            <a:r>
              <a:rPr lang="en-US" b="1" u="sng" dirty="0" smtClean="0">
                <a:solidFill>
                  <a:schemeClr val="tx1"/>
                </a:solidFill>
              </a:rPr>
              <a:t>Personification</a:t>
            </a:r>
          </a:p>
          <a:p>
            <a:r>
              <a:rPr lang="en-US" dirty="0">
                <a:solidFill>
                  <a:schemeClr val="tx1"/>
                </a:solidFill>
              </a:rPr>
              <a:t>3</a:t>
            </a:r>
            <a:r>
              <a:rPr lang="en-US" dirty="0" smtClean="0">
                <a:solidFill>
                  <a:schemeClr val="tx1"/>
                </a:solidFill>
              </a:rPr>
              <a:t>.  </a:t>
            </a:r>
            <a:r>
              <a:rPr lang="en-US" dirty="0">
                <a:solidFill>
                  <a:schemeClr val="tx1"/>
                </a:solidFill>
              </a:rPr>
              <a:t>A man who is a traffic cop gets his license suspended for unpaid parking tickets</a:t>
            </a:r>
            <a:r>
              <a:rPr lang="en-US" dirty="0" smtClean="0">
                <a:solidFill>
                  <a:schemeClr val="tx1"/>
                </a:solidFill>
              </a:rPr>
              <a:t>.--</a:t>
            </a:r>
            <a:r>
              <a:rPr lang="en-US" b="1" u="sng" dirty="0">
                <a:solidFill>
                  <a:schemeClr val="tx1"/>
                </a:solidFill>
              </a:rPr>
              <a:t>Situational </a:t>
            </a:r>
            <a:r>
              <a:rPr lang="en-US" b="1" u="sng" dirty="0" smtClean="0">
                <a:solidFill>
                  <a:schemeClr val="tx1"/>
                </a:solidFill>
              </a:rPr>
              <a:t>Irony</a:t>
            </a:r>
          </a:p>
          <a:p>
            <a:r>
              <a:rPr lang="en-US" dirty="0">
                <a:solidFill>
                  <a:schemeClr val="tx1"/>
                </a:solidFill>
              </a:rPr>
              <a:t>4. In a scary movie, the character walks into a house and the audience knows the killer is in the house</a:t>
            </a:r>
            <a:r>
              <a:rPr lang="en-US" dirty="0" smtClean="0">
                <a:solidFill>
                  <a:schemeClr val="tx1"/>
                </a:solidFill>
              </a:rPr>
              <a:t>.--</a:t>
            </a:r>
            <a:r>
              <a:rPr lang="en-US" b="1" u="sng" dirty="0">
                <a:solidFill>
                  <a:schemeClr val="tx1"/>
                </a:solidFill>
              </a:rPr>
              <a:t>Dramatic </a:t>
            </a:r>
            <a:r>
              <a:rPr lang="en-US" b="1" u="sng" dirty="0" smtClean="0">
                <a:solidFill>
                  <a:schemeClr val="tx1"/>
                </a:solidFill>
              </a:rPr>
              <a:t>Irony</a:t>
            </a:r>
            <a:endParaRPr lang="en-US" u="sng" dirty="0">
              <a:solidFill>
                <a:schemeClr val="tx1"/>
              </a:solidFill>
            </a:endParaRPr>
          </a:p>
          <a:p>
            <a:r>
              <a:rPr lang="en-US" dirty="0">
                <a:solidFill>
                  <a:schemeClr val="tx1"/>
                </a:solidFill>
              </a:rPr>
              <a:t> 5. “... worrying is as effective as trying to solve an algebra equation by chewing bubble gum”. --</a:t>
            </a:r>
            <a:r>
              <a:rPr lang="en-US" b="1" u="sng" dirty="0">
                <a:solidFill>
                  <a:schemeClr val="tx1"/>
                </a:solidFill>
              </a:rPr>
              <a:t> Analogy </a:t>
            </a:r>
            <a:endParaRPr lang="en-US" dirty="0">
              <a:solidFill>
                <a:schemeClr val="tx1"/>
              </a:solidFill>
            </a:endParaRPr>
          </a:p>
          <a:p>
            <a:endParaRPr lang="en-US" dirty="0"/>
          </a:p>
        </p:txBody>
      </p:sp>
    </p:spTree>
    <p:extLst>
      <p:ext uri="{BB962C8B-B14F-4D97-AF65-F5344CB8AC3E}">
        <p14:creationId xmlns:p14="http://schemas.microsoft.com/office/powerpoint/2010/main" val="353505360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45719"/>
          </a:xfrm>
        </p:spPr>
        <p:txBody>
          <a:bodyPr>
            <a:normAutofit fontScale="90000"/>
          </a:bodyPr>
          <a:lstStyle/>
          <a:p>
            <a:r>
              <a:rPr lang="en-US" sz="800" dirty="0" smtClean="0"/>
              <a:t>10</a:t>
            </a:r>
            <a:endParaRPr lang="en-US" sz="800" dirty="0"/>
          </a:p>
        </p:txBody>
      </p:sp>
      <p:sp>
        <p:nvSpPr>
          <p:cNvPr id="3" name="Content Placeholder 2"/>
          <p:cNvSpPr>
            <a:spLocks noGrp="1"/>
          </p:cNvSpPr>
          <p:nvPr>
            <p:ph idx="1"/>
          </p:nvPr>
        </p:nvSpPr>
        <p:spPr>
          <a:xfrm>
            <a:off x="457200" y="228600"/>
            <a:ext cx="8229600" cy="6629400"/>
          </a:xfrm>
        </p:spPr>
        <p:txBody>
          <a:bodyPr>
            <a:normAutofit fontScale="32500" lnSpcReduction="20000"/>
          </a:bodyPr>
          <a:lstStyle/>
          <a:p>
            <a:r>
              <a:rPr lang="en-US" sz="7000" dirty="0"/>
              <a:t>1. “It has been well said that an author who expects results from a first novel is in a position similar to that of a man who drops a rose petal down the Grand Canyon of Arizona and listens for the echo”.---by P.G. </a:t>
            </a:r>
            <a:r>
              <a:rPr lang="en-US" sz="7000" dirty="0" smtClean="0"/>
              <a:t>Wodehouse</a:t>
            </a:r>
          </a:p>
          <a:p>
            <a:r>
              <a:rPr lang="en-US" sz="7000" dirty="0" smtClean="0"/>
              <a:t>2. Snow </a:t>
            </a:r>
            <a:r>
              <a:rPr lang="en-US" sz="7000" dirty="0"/>
              <a:t>White is unaware that the luscious apple is, in fact, poisonous while the audience and the witch are </a:t>
            </a:r>
            <a:r>
              <a:rPr lang="en-US" sz="7000" dirty="0" smtClean="0"/>
              <a:t>aware.</a:t>
            </a:r>
          </a:p>
          <a:p>
            <a:r>
              <a:rPr lang="en-US" sz="7000" dirty="0"/>
              <a:t>3. A woman has been saving painfully to buy a golden watch. Just hours after buying the watch, her daughter arrives home with the same watch as a gift for her</a:t>
            </a:r>
            <a:r>
              <a:rPr lang="en-US" sz="7000" dirty="0" smtClean="0"/>
              <a:t>!</a:t>
            </a:r>
            <a:endParaRPr lang="en-US" sz="7000" dirty="0"/>
          </a:p>
          <a:p>
            <a:pPr marL="342900" lvl="1" indent="-342900">
              <a:buFont typeface="Arial" panose="020B0604020202020204" pitchFamily="34" charset="0"/>
              <a:buChar char="•"/>
            </a:pPr>
            <a:r>
              <a:rPr lang="en-US" sz="7000" dirty="0"/>
              <a:t>4. The grieving sky turned the little water to snow covered mountains</a:t>
            </a:r>
            <a:r>
              <a:rPr lang="en-US" sz="7000" dirty="0" smtClean="0"/>
              <a:t>.</a:t>
            </a:r>
          </a:p>
          <a:p>
            <a:pPr marL="342900" lvl="1" indent="-342900">
              <a:buFont typeface="Arial" panose="020B0604020202020204" pitchFamily="34" charset="0"/>
              <a:buChar char="•"/>
            </a:pPr>
            <a:r>
              <a:rPr lang="en-US" sz="7000" dirty="0"/>
              <a:t>5</a:t>
            </a:r>
            <a:r>
              <a:rPr lang="en-US" sz="7000" dirty="0" smtClean="0"/>
              <a:t>. </a:t>
            </a:r>
            <a:r>
              <a:rPr lang="en-US" sz="7000" dirty="0"/>
              <a:t>A student who goes to the restroom every day during class asks the teacher if he can go. Her response is "Sure, it's not like we do anything important in this class." </a:t>
            </a:r>
          </a:p>
          <a:p>
            <a:endParaRPr lang="en-US" dirty="0"/>
          </a:p>
        </p:txBody>
      </p:sp>
    </p:spTree>
    <p:extLst>
      <p:ext uri="{BB962C8B-B14F-4D97-AF65-F5344CB8AC3E}">
        <p14:creationId xmlns:p14="http://schemas.microsoft.com/office/powerpoint/2010/main" val="21174323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228600"/>
            <a:ext cx="8229600" cy="46038"/>
          </a:xfrm>
        </p:spPr>
        <p:txBody>
          <a:bodyPr>
            <a:normAutofit fontScale="90000"/>
          </a:bodyPr>
          <a:lstStyle/>
          <a:p>
            <a:r>
              <a:rPr lang="en-US" sz="800" dirty="0" smtClean="0"/>
              <a:t>12</a:t>
            </a:r>
            <a:endParaRPr lang="en-US" sz="800" dirty="0"/>
          </a:p>
        </p:txBody>
      </p:sp>
      <p:sp>
        <p:nvSpPr>
          <p:cNvPr id="3" name="Content Placeholder 2"/>
          <p:cNvSpPr>
            <a:spLocks noGrp="1"/>
          </p:cNvSpPr>
          <p:nvPr>
            <p:ph idx="1"/>
          </p:nvPr>
        </p:nvSpPr>
        <p:spPr>
          <a:xfrm>
            <a:off x="457200" y="381000"/>
            <a:ext cx="8229600" cy="5943600"/>
          </a:xfrm>
        </p:spPr>
        <p:txBody>
          <a:bodyPr>
            <a:normAutofit fontScale="55000" lnSpcReduction="20000"/>
          </a:bodyPr>
          <a:lstStyle/>
          <a:p>
            <a:r>
              <a:rPr lang="en-US" sz="4000" dirty="0"/>
              <a:t>1. “It has been well said that an author who expects results from a first novel is in a position similar to that of a man who drops a rose petal down the Grand Canyon of Arizona and listens for the echo”.---</a:t>
            </a:r>
            <a:r>
              <a:rPr lang="en-US" sz="4000" b="1" u="sng" dirty="0"/>
              <a:t>Analogy </a:t>
            </a:r>
            <a:endParaRPr lang="en-US" sz="4000" b="1" u="sng" dirty="0" smtClean="0"/>
          </a:p>
          <a:p>
            <a:r>
              <a:rPr lang="en-US" sz="4000" dirty="0" smtClean="0"/>
              <a:t>2</a:t>
            </a:r>
            <a:r>
              <a:rPr lang="en-US" sz="4000" dirty="0"/>
              <a:t>. Snow White is unaware that the luscious apple is, in fact, poisonous while the audience and the witch are aware</a:t>
            </a:r>
            <a:r>
              <a:rPr lang="en-US" sz="4000" dirty="0" smtClean="0"/>
              <a:t>.--</a:t>
            </a:r>
            <a:r>
              <a:rPr lang="en-US" sz="4000" b="1" u="sng" dirty="0"/>
              <a:t>Dramatic </a:t>
            </a:r>
            <a:r>
              <a:rPr lang="en-US" sz="4000" b="1" u="sng" dirty="0" smtClean="0"/>
              <a:t>Irony</a:t>
            </a:r>
          </a:p>
          <a:p>
            <a:r>
              <a:rPr lang="en-US" sz="4000" dirty="0"/>
              <a:t>3. A woman has been saving painfully to buy a golden watch. Just hours after buying the watch, her daughter arrives home with the same watch as a gift for her!--</a:t>
            </a:r>
            <a:r>
              <a:rPr lang="en-US" sz="4000" b="1" u="sng" dirty="0"/>
              <a:t>Situational </a:t>
            </a:r>
            <a:r>
              <a:rPr lang="en-US" sz="4000" b="1" u="sng" dirty="0" smtClean="0"/>
              <a:t>Irony</a:t>
            </a:r>
            <a:endParaRPr lang="en-US" sz="4000" b="1" u="sng" dirty="0"/>
          </a:p>
          <a:p>
            <a:r>
              <a:rPr lang="en-US" sz="4000" dirty="0"/>
              <a:t>4. The grieving sky turned the little water to snow covered mountains</a:t>
            </a:r>
            <a:r>
              <a:rPr lang="en-US" sz="4000" dirty="0" smtClean="0"/>
              <a:t>.—</a:t>
            </a:r>
            <a:r>
              <a:rPr lang="en-US" sz="4000" b="1" u="sng" dirty="0" smtClean="0"/>
              <a:t>Personification</a:t>
            </a:r>
          </a:p>
          <a:p>
            <a:pPr marL="342900" lvl="1" indent="-342900">
              <a:buFont typeface="Arial" panose="020B0604020202020204" pitchFamily="34" charset="0"/>
              <a:buChar char="•"/>
            </a:pPr>
            <a:r>
              <a:rPr lang="en-US" sz="4000" dirty="0"/>
              <a:t>5. A student who goes to the restroom every day during class asks the teacher if he can go. Her response is "Sure, it's not like we do anything important in this class</a:t>
            </a:r>
            <a:r>
              <a:rPr lang="en-US" sz="4000" dirty="0" smtClean="0"/>
              <a:t>.“--</a:t>
            </a:r>
            <a:r>
              <a:rPr lang="en-US" sz="4000" b="1" u="sng" dirty="0"/>
              <a:t>Verbal Irony</a:t>
            </a:r>
            <a:endParaRPr lang="en-US" sz="4000" u="sng" dirty="0"/>
          </a:p>
          <a:p>
            <a:pPr marL="0" lvl="1" indent="0">
              <a:buNone/>
            </a:pPr>
            <a:r>
              <a:rPr lang="en-US" sz="3600" dirty="0" smtClean="0"/>
              <a:t> </a:t>
            </a:r>
            <a:endParaRPr lang="en-US" sz="3600" dirty="0"/>
          </a:p>
          <a:p>
            <a:endParaRPr lang="en-US" u="sng" dirty="0"/>
          </a:p>
          <a:p>
            <a:endParaRPr lang="en-US" dirty="0"/>
          </a:p>
        </p:txBody>
      </p:sp>
    </p:spTree>
    <p:extLst>
      <p:ext uri="{BB962C8B-B14F-4D97-AF65-F5344CB8AC3E}">
        <p14:creationId xmlns:p14="http://schemas.microsoft.com/office/powerpoint/2010/main" val="17484812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smtClean="0"/>
              <a:t>12</a:t>
            </a:r>
            <a:endParaRPr lang="en-US" sz="800" dirty="0"/>
          </a:p>
        </p:txBody>
      </p:sp>
      <p:sp>
        <p:nvSpPr>
          <p:cNvPr id="3" name="Content Placeholder 2"/>
          <p:cNvSpPr>
            <a:spLocks noGrp="1"/>
          </p:cNvSpPr>
          <p:nvPr>
            <p:ph idx="1"/>
          </p:nvPr>
        </p:nvSpPr>
        <p:spPr>
          <a:xfrm>
            <a:off x="457200" y="381000"/>
            <a:ext cx="8229600" cy="5745163"/>
          </a:xfrm>
        </p:spPr>
        <p:txBody>
          <a:bodyPr>
            <a:normAutofit/>
          </a:bodyPr>
          <a:lstStyle/>
          <a:p>
            <a:pPr lvl="0"/>
            <a:r>
              <a:rPr lang="en-US" dirty="0" smtClean="0"/>
              <a:t>1. In </a:t>
            </a:r>
            <a:r>
              <a:rPr lang="en-US" dirty="0"/>
              <a:t>Beauty and the Beast, an animated Disney movie, Belle refuses to marry Gaston by saying "I just don't deserve you!"</a:t>
            </a:r>
            <a:endParaRPr lang="en-US" dirty="0" smtClean="0"/>
          </a:p>
          <a:p>
            <a:pPr lvl="0"/>
            <a:r>
              <a:rPr lang="en-US" dirty="0" smtClean="0"/>
              <a:t>2</a:t>
            </a:r>
            <a:r>
              <a:rPr lang="en-US" dirty="0"/>
              <a:t>. The flowers danced in the gentle breeze.</a:t>
            </a:r>
          </a:p>
          <a:p>
            <a:r>
              <a:rPr lang="en-US" dirty="0"/>
              <a:t>3. “What’s in a name? That which we call a </a:t>
            </a:r>
            <a:r>
              <a:rPr lang="en-US" dirty="0" smtClean="0"/>
              <a:t>rose by </a:t>
            </a:r>
            <a:r>
              <a:rPr lang="en-US" dirty="0"/>
              <a:t>any other word would smell as sweet.</a:t>
            </a:r>
          </a:p>
          <a:p>
            <a:pPr marL="0" indent="0">
              <a:buNone/>
            </a:pPr>
            <a:r>
              <a:rPr lang="en-US" dirty="0" smtClean="0"/>
              <a:t>    So </a:t>
            </a:r>
            <a:r>
              <a:rPr lang="en-US" dirty="0"/>
              <a:t>Romeo would, were he not Romeo called,”  	</a:t>
            </a:r>
            <a:r>
              <a:rPr lang="en-US" i="1" dirty="0"/>
              <a:t>Romeo and Juliet </a:t>
            </a:r>
            <a:r>
              <a:rPr lang="en-US" dirty="0"/>
              <a:t>by Shakespeare </a:t>
            </a:r>
            <a:endParaRPr lang="en-US" dirty="0" smtClean="0"/>
          </a:p>
          <a:p>
            <a:pPr marL="0" indent="0">
              <a:buNone/>
            </a:pPr>
            <a:r>
              <a:rPr lang="en-US" dirty="0" smtClean="0"/>
              <a:t>4</a:t>
            </a:r>
            <a:r>
              <a:rPr lang="en-US" dirty="0"/>
              <a:t>. If you're watching a movie about the Titanic and a character leaning on the balcony right before the ship hits the iceberg says, "It's so beautiful I could just die</a:t>
            </a:r>
            <a:r>
              <a:rPr lang="en-US" dirty="0" smtClean="0"/>
              <a:t>.“</a:t>
            </a:r>
          </a:p>
          <a:p>
            <a:pPr marL="0" indent="0">
              <a:buNone/>
            </a:pPr>
            <a:endParaRPr lang="en-US" dirty="0"/>
          </a:p>
          <a:p>
            <a:endParaRPr lang="en-US" dirty="0"/>
          </a:p>
        </p:txBody>
      </p:sp>
    </p:spTree>
    <p:extLst>
      <p:ext uri="{BB962C8B-B14F-4D97-AF65-F5344CB8AC3E}">
        <p14:creationId xmlns:p14="http://schemas.microsoft.com/office/powerpoint/2010/main" val="249042962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12</a:t>
            </a:r>
            <a:endParaRPr lang="en-US" sz="800" dirty="0"/>
          </a:p>
        </p:txBody>
      </p:sp>
      <p:sp>
        <p:nvSpPr>
          <p:cNvPr id="3" name="Content Placeholder 2"/>
          <p:cNvSpPr>
            <a:spLocks noGrp="1"/>
          </p:cNvSpPr>
          <p:nvPr>
            <p:ph idx="1"/>
          </p:nvPr>
        </p:nvSpPr>
        <p:spPr>
          <a:xfrm>
            <a:off x="457200" y="457200"/>
            <a:ext cx="8229600" cy="5668963"/>
          </a:xfrm>
        </p:spPr>
        <p:txBody>
          <a:bodyPr/>
          <a:lstStyle/>
          <a:p>
            <a:r>
              <a:rPr lang="en-US" dirty="0" smtClean="0"/>
              <a:t>5. For </a:t>
            </a:r>
            <a:r>
              <a:rPr lang="en-US" dirty="0"/>
              <a:t>just about seven novels, the reader believes that Harry is the only one who can kill the evil Lord Voldemort. However, the reader is entirely thrown off guard when it is revealed near the finale of the series that Harry must, in fact, allow Lord Voldemort to kill him, in order to make Voldemort mortal once again. So Harry has to allow himself to be murdered in order to defeat Voldemort. </a:t>
            </a:r>
          </a:p>
        </p:txBody>
      </p:sp>
    </p:spTree>
    <p:extLst>
      <p:ext uri="{BB962C8B-B14F-4D97-AF65-F5344CB8AC3E}">
        <p14:creationId xmlns:p14="http://schemas.microsoft.com/office/powerpoint/2010/main" val="27143943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52400"/>
            <a:ext cx="8229600" cy="122238"/>
          </a:xfrm>
        </p:spPr>
        <p:txBody>
          <a:bodyPr>
            <a:normAutofit fontScale="90000"/>
          </a:bodyPr>
          <a:lstStyle/>
          <a:p>
            <a:r>
              <a:rPr lang="en-US" sz="800" dirty="0" smtClean="0"/>
              <a:t>13</a:t>
            </a:r>
            <a:endParaRPr lang="en-US" sz="800" dirty="0"/>
          </a:p>
        </p:txBody>
      </p:sp>
      <p:sp>
        <p:nvSpPr>
          <p:cNvPr id="3" name="Content Placeholder 2"/>
          <p:cNvSpPr>
            <a:spLocks noGrp="1"/>
          </p:cNvSpPr>
          <p:nvPr>
            <p:ph idx="1"/>
          </p:nvPr>
        </p:nvSpPr>
        <p:spPr>
          <a:xfrm>
            <a:off x="457200" y="304800"/>
            <a:ext cx="8229600" cy="5821363"/>
          </a:xfrm>
        </p:spPr>
        <p:txBody>
          <a:bodyPr>
            <a:normAutofit/>
          </a:bodyPr>
          <a:lstStyle/>
          <a:p>
            <a:r>
              <a:rPr lang="en-US" dirty="0"/>
              <a:t>1. In Beauty and the Beast, an animated Disney movie, Belle refuses to marry Gaston by saying "I just don't deserve you</a:t>
            </a:r>
            <a:r>
              <a:rPr lang="en-US" dirty="0" smtClean="0"/>
              <a:t>!“--</a:t>
            </a:r>
            <a:r>
              <a:rPr lang="en-US" b="1" u="sng" dirty="0"/>
              <a:t>Verbal </a:t>
            </a:r>
            <a:r>
              <a:rPr lang="en-US" b="1" u="sng" dirty="0" smtClean="0"/>
              <a:t>Irony</a:t>
            </a:r>
            <a:endParaRPr lang="en-US" u="sng" dirty="0" smtClean="0"/>
          </a:p>
          <a:p>
            <a:r>
              <a:rPr lang="en-US" dirty="0" smtClean="0"/>
              <a:t>2</a:t>
            </a:r>
            <a:r>
              <a:rPr lang="en-US" dirty="0"/>
              <a:t>. The flowers danced in the gentle breeze.--</a:t>
            </a:r>
            <a:r>
              <a:rPr lang="en-US" b="1" u="sng" dirty="0"/>
              <a:t>Personification</a:t>
            </a:r>
            <a:endParaRPr lang="en-US" dirty="0"/>
          </a:p>
          <a:p>
            <a:r>
              <a:rPr lang="en-US" dirty="0"/>
              <a:t>3. “What’s in a name? That which we call a </a:t>
            </a:r>
            <a:r>
              <a:rPr lang="en-US" dirty="0" smtClean="0"/>
              <a:t>rose by </a:t>
            </a:r>
            <a:r>
              <a:rPr lang="en-US" dirty="0"/>
              <a:t>any other word would smell as sweet.</a:t>
            </a:r>
          </a:p>
          <a:p>
            <a:pPr marL="0" indent="0">
              <a:buNone/>
            </a:pPr>
            <a:r>
              <a:rPr lang="en-US" dirty="0" smtClean="0"/>
              <a:t>    So </a:t>
            </a:r>
            <a:r>
              <a:rPr lang="en-US" dirty="0"/>
              <a:t>Romeo would, were he not Romeo called,” --	</a:t>
            </a:r>
            <a:r>
              <a:rPr lang="en-US" b="1" u="sng" dirty="0"/>
              <a:t>Analogy </a:t>
            </a:r>
            <a:endParaRPr lang="en-US" dirty="0" smtClean="0"/>
          </a:p>
          <a:p>
            <a:pPr marL="0" indent="0">
              <a:buNone/>
            </a:pPr>
            <a:r>
              <a:rPr lang="en-US" dirty="0" smtClean="0"/>
              <a:t>4</a:t>
            </a:r>
            <a:r>
              <a:rPr lang="en-US" dirty="0"/>
              <a:t>. If you're watching a movie about the Titanic and a character leaning on the balcony right before the ship hits the iceberg says, "It's so beautiful I could just </a:t>
            </a:r>
            <a:r>
              <a:rPr lang="en-US" dirty="0" smtClean="0"/>
              <a:t>die</a:t>
            </a:r>
            <a:r>
              <a:rPr lang="en-US" dirty="0"/>
              <a:t>.</a:t>
            </a:r>
            <a:r>
              <a:rPr lang="en-US" dirty="0" smtClean="0"/>
              <a:t>“--</a:t>
            </a:r>
            <a:r>
              <a:rPr lang="en-US" b="1" u="sng" dirty="0" smtClean="0"/>
              <a:t>Dramatic </a:t>
            </a:r>
            <a:r>
              <a:rPr lang="en-US" b="1" u="sng" dirty="0"/>
              <a:t>irony</a:t>
            </a:r>
            <a:r>
              <a:rPr lang="en-US" u="sng" dirty="0"/>
              <a:t> </a:t>
            </a:r>
          </a:p>
          <a:p>
            <a:endParaRPr lang="en-US" dirty="0"/>
          </a:p>
        </p:txBody>
      </p:sp>
    </p:spTree>
    <p:extLst>
      <p:ext uri="{BB962C8B-B14F-4D97-AF65-F5344CB8AC3E}">
        <p14:creationId xmlns:p14="http://schemas.microsoft.com/office/powerpoint/2010/main" val="26503860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6362"/>
          </a:xfrm>
        </p:spPr>
        <p:txBody>
          <a:bodyPr>
            <a:normAutofit fontScale="90000"/>
          </a:bodyPr>
          <a:lstStyle/>
          <a:p>
            <a:r>
              <a:rPr lang="en-US" sz="800" dirty="0" smtClean="0"/>
              <a:t>15</a:t>
            </a:r>
            <a:endParaRPr lang="en-US" sz="800" dirty="0"/>
          </a:p>
        </p:txBody>
      </p:sp>
      <p:sp>
        <p:nvSpPr>
          <p:cNvPr id="3" name="Content Placeholder 2"/>
          <p:cNvSpPr>
            <a:spLocks noGrp="1"/>
          </p:cNvSpPr>
          <p:nvPr>
            <p:ph idx="1"/>
          </p:nvPr>
        </p:nvSpPr>
        <p:spPr>
          <a:xfrm>
            <a:off x="457200" y="381000"/>
            <a:ext cx="8229600" cy="5745163"/>
          </a:xfrm>
        </p:spPr>
        <p:txBody>
          <a:bodyPr/>
          <a:lstStyle/>
          <a:p>
            <a:r>
              <a:rPr lang="en-US" dirty="0"/>
              <a:t>5. For just about seven novels, the reader believes that Harry is the only one who can kill the evil Lord Voldemort. However, the reader is entirely thrown off guard when it is revealed near the finale of the series that Harry must, in fact, allow Lord Voldemort to kill him, in order to make Voldemort mortal once again. So Harry has to allow himself to be murdered in order to defeat Voldemort</a:t>
            </a:r>
            <a:r>
              <a:rPr lang="en-US" dirty="0" smtClean="0"/>
              <a:t>.--</a:t>
            </a:r>
            <a:r>
              <a:rPr lang="en-US" b="1" u="sng" dirty="0"/>
              <a:t>Situational Irony</a:t>
            </a:r>
            <a:endParaRPr lang="en-US" u="sng" dirty="0"/>
          </a:p>
          <a:p>
            <a:r>
              <a:rPr lang="en-US" dirty="0" smtClean="0"/>
              <a:t> </a:t>
            </a:r>
            <a:endParaRPr lang="en-US" dirty="0"/>
          </a:p>
          <a:p>
            <a:endParaRPr lang="en-US" dirty="0"/>
          </a:p>
        </p:txBody>
      </p:sp>
    </p:spTree>
    <p:extLst>
      <p:ext uri="{BB962C8B-B14F-4D97-AF65-F5344CB8AC3E}">
        <p14:creationId xmlns:p14="http://schemas.microsoft.com/office/powerpoint/2010/main" val="108735673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
          </a:xfrm>
        </p:spPr>
        <p:txBody>
          <a:bodyPr>
            <a:normAutofit fontScale="90000"/>
          </a:bodyPr>
          <a:lstStyle/>
          <a:p>
            <a:r>
              <a:rPr lang="en-US" sz="800" dirty="0" smtClean="0"/>
              <a:t>14</a:t>
            </a:r>
            <a:endParaRPr lang="en-US" sz="800" dirty="0"/>
          </a:p>
        </p:txBody>
      </p:sp>
      <p:sp>
        <p:nvSpPr>
          <p:cNvPr id="3" name="Content Placeholder 2"/>
          <p:cNvSpPr>
            <a:spLocks noGrp="1"/>
          </p:cNvSpPr>
          <p:nvPr>
            <p:ph idx="1"/>
          </p:nvPr>
        </p:nvSpPr>
        <p:spPr>
          <a:xfrm>
            <a:off x="457200" y="304800"/>
            <a:ext cx="8229600" cy="5821363"/>
          </a:xfrm>
        </p:spPr>
        <p:txBody>
          <a:bodyPr/>
          <a:lstStyle/>
          <a:p>
            <a:r>
              <a:rPr lang="en-US" dirty="0"/>
              <a:t>REVIEW</a:t>
            </a:r>
          </a:p>
          <a:p>
            <a:r>
              <a:rPr lang="en-US" dirty="0"/>
              <a:t>1. “over a middle region where rocks lay like discolored monsters under the surface, and then he was in the real sea...” “The Tunnel”</a:t>
            </a:r>
          </a:p>
          <a:p>
            <a:pPr lvl="0"/>
            <a:r>
              <a:rPr lang="en-US" dirty="0"/>
              <a:t>2. It was not a mere man he was holding, but a giant; or a block of granite. The pull was unendurable---the pain unendurable.</a:t>
            </a:r>
          </a:p>
          <a:p>
            <a:r>
              <a:rPr lang="en-US" dirty="0"/>
              <a:t>3"A man may break a word with you, sir, and words are but wind." --William Shakespeare, </a:t>
            </a:r>
            <a:r>
              <a:rPr lang="en-US" i="1" dirty="0"/>
              <a:t>The Comedy of Errors </a:t>
            </a:r>
          </a:p>
          <a:p>
            <a:endParaRPr lang="en-US" dirty="0"/>
          </a:p>
        </p:txBody>
      </p:sp>
    </p:spTree>
    <p:extLst>
      <p:ext uri="{BB962C8B-B14F-4D97-AF65-F5344CB8AC3E}">
        <p14:creationId xmlns:p14="http://schemas.microsoft.com/office/powerpoint/2010/main" val="35834195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52400"/>
          </a:xfrm>
        </p:spPr>
        <p:txBody>
          <a:bodyPr>
            <a:normAutofit fontScale="90000"/>
          </a:bodyPr>
          <a:lstStyle/>
          <a:p>
            <a:r>
              <a:rPr lang="en-US" sz="800" dirty="0" smtClean="0"/>
              <a:t>15</a:t>
            </a:r>
            <a:endParaRPr lang="en-US" sz="800" dirty="0"/>
          </a:p>
        </p:txBody>
      </p:sp>
      <p:sp>
        <p:nvSpPr>
          <p:cNvPr id="3" name="Content Placeholder 2"/>
          <p:cNvSpPr>
            <a:spLocks noGrp="1"/>
          </p:cNvSpPr>
          <p:nvPr>
            <p:ph idx="1"/>
          </p:nvPr>
        </p:nvSpPr>
        <p:spPr>
          <a:xfrm>
            <a:off x="457200" y="152400"/>
            <a:ext cx="8229600" cy="5973763"/>
          </a:xfrm>
        </p:spPr>
        <p:txBody>
          <a:bodyPr/>
          <a:lstStyle/>
          <a:p>
            <a:r>
              <a:rPr lang="en-US" dirty="0"/>
              <a:t>REVIEW</a:t>
            </a:r>
          </a:p>
          <a:p>
            <a:r>
              <a:rPr lang="en-US" dirty="0"/>
              <a:t>1. “over a middle region where rocks lay like discolored monsters under the surface, and then he was in the real sea...”--</a:t>
            </a:r>
            <a:r>
              <a:rPr lang="en-US" b="1" u="sng" dirty="0"/>
              <a:t>SIMILE </a:t>
            </a:r>
          </a:p>
          <a:p>
            <a:r>
              <a:rPr lang="en-US" dirty="0"/>
              <a:t>2. It was not a mere man he was holding, but a giant; or a block of granite. The pull was unendurable--the pain unendurable.—</a:t>
            </a:r>
            <a:r>
              <a:rPr lang="en-US" b="1" u="sng" dirty="0"/>
              <a:t>HYPERBOLE</a:t>
            </a:r>
          </a:p>
          <a:p>
            <a:r>
              <a:rPr lang="en-US" dirty="0"/>
              <a:t>3"A man may break a word with you, sir, and words are but wind.“--</a:t>
            </a:r>
            <a:r>
              <a:rPr lang="en-US" b="1" u="sng" dirty="0"/>
              <a:t>METAPHOR</a:t>
            </a:r>
          </a:p>
          <a:p>
            <a:endParaRPr lang="en-US" dirty="0"/>
          </a:p>
        </p:txBody>
      </p:sp>
    </p:spTree>
    <p:extLst>
      <p:ext uri="{BB962C8B-B14F-4D97-AF65-F5344CB8AC3E}">
        <p14:creationId xmlns:p14="http://schemas.microsoft.com/office/powerpoint/2010/main" val="9281107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Rhetorical Analysis</a:t>
            </a:r>
            <a:endParaRPr lang="en-US" sz="6000" dirty="0"/>
          </a:p>
        </p:txBody>
      </p:sp>
      <p:sp>
        <p:nvSpPr>
          <p:cNvPr id="5" name="Text Placeholder 4"/>
          <p:cNvSpPr>
            <a:spLocks noGrp="1"/>
          </p:cNvSpPr>
          <p:nvPr>
            <p:ph type="body" idx="1"/>
          </p:nvPr>
        </p:nvSpPr>
        <p:spPr>
          <a:xfrm>
            <a:off x="676656" y="1668162"/>
            <a:ext cx="3822192" cy="639762"/>
          </a:xfrm>
        </p:spPr>
        <p:txBody>
          <a:bodyPr/>
          <a:lstStyle/>
          <a:p>
            <a:r>
              <a:rPr lang="en-US" u="sng" dirty="0" smtClean="0">
                <a:solidFill>
                  <a:schemeClr val="tx1"/>
                </a:solidFill>
              </a:rPr>
              <a:t>What the Author Does</a:t>
            </a:r>
            <a:endParaRPr lang="en-US" u="sng" dirty="0">
              <a:solidFill>
                <a:schemeClr val="tx1"/>
              </a:solidFill>
            </a:endParaRPr>
          </a:p>
        </p:txBody>
      </p:sp>
      <p:sp>
        <p:nvSpPr>
          <p:cNvPr id="3" name="Content Placeholder 2"/>
          <p:cNvSpPr>
            <a:spLocks noGrp="1"/>
          </p:cNvSpPr>
          <p:nvPr>
            <p:ph sz="half" idx="4294967295"/>
          </p:nvPr>
        </p:nvSpPr>
        <p:spPr>
          <a:xfrm>
            <a:off x="677333" y="2333768"/>
            <a:ext cx="3820055" cy="4053385"/>
          </a:xfrm>
          <a:prstGeom prst="rect">
            <a:avLst/>
          </a:prstGeom>
        </p:spPr>
        <p:txBody>
          <a:bodyPr>
            <a:normAutofit fontScale="70000" lnSpcReduction="20000"/>
          </a:bodyPr>
          <a:lstStyle/>
          <a:p>
            <a:r>
              <a:rPr lang="en-US" sz="4000" b="1" dirty="0" smtClean="0">
                <a:solidFill>
                  <a:schemeClr val="tx1"/>
                </a:solidFill>
              </a:rPr>
              <a:t>Rhetorical devices </a:t>
            </a:r>
            <a:r>
              <a:rPr lang="en-US" sz="4000" dirty="0" smtClean="0">
                <a:solidFill>
                  <a:schemeClr val="tx1"/>
                </a:solidFill>
              </a:rPr>
              <a:t>are the tools the writer uses to produce the writing. </a:t>
            </a:r>
          </a:p>
          <a:p>
            <a:r>
              <a:rPr lang="en-US" sz="4000" b="1" dirty="0" smtClean="0">
                <a:solidFill>
                  <a:schemeClr val="tx1"/>
                </a:solidFill>
              </a:rPr>
              <a:t>Rhetorical technique </a:t>
            </a:r>
            <a:r>
              <a:rPr lang="en-US" sz="4000" dirty="0" smtClean="0">
                <a:solidFill>
                  <a:schemeClr val="tx1"/>
                </a:solidFill>
              </a:rPr>
              <a:t>is the way that the author uses these tools or devices.</a:t>
            </a:r>
          </a:p>
          <a:p>
            <a:pPr lvl="1"/>
            <a:endParaRPr lang="en-US" dirty="0">
              <a:solidFill>
                <a:schemeClr val="tx1"/>
              </a:solidFill>
            </a:endParaRPr>
          </a:p>
        </p:txBody>
      </p:sp>
      <p:sp>
        <p:nvSpPr>
          <p:cNvPr id="6" name="Text Placeholder 5"/>
          <p:cNvSpPr>
            <a:spLocks noGrp="1"/>
          </p:cNvSpPr>
          <p:nvPr>
            <p:ph type="body" sz="quarter" idx="3"/>
          </p:nvPr>
        </p:nvSpPr>
        <p:spPr>
          <a:xfrm>
            <a:off x="4648200" y="1654513"/>
            <a:ext cx="3822192" cy="639762"/>
          </a:xfrm>
        </p:spPr>
        <p:txBody>
          <a:bodyPr/>
          <a:lstStyle/>
          <a:p>
            <a:r>
              <a:rPr lang="en-US" u="sng" dirty="0" smtClean="0">
                <a:solidFill>
                  <a:schemeClr val="tx1"/>
                </a:solidFill>
              </a:rPr>
              <a:t>What You Do</a:t>
            </a:r>
            <a:endParaRPr lang="en-US" u="sng" dirty="0">
              <a:solidFill>
                <a:schemeClr val="tx1"/>
              </a:solidFill>
            </a:endParaRPr>
          </a:p>
        </p:txBody>
      </p:sp>
      <p:sp>
        <p:nvSpPr>
          <p:cNvPr id="4" name="Content Placeholder 3"/>
          <p:cNvSpPr>
            <a:spLocks noGrp="1"/>
          </p:cNvSpPr>
          <p:nvPr>
            <p:ph sz="quarter" idx="4294967295"/>
          </p:nvPr>
        </p:nvSpPr>
        <p:spPr>
          <a:xfrm>
            <a:off x="4645025" y="2224585"/>
            <a:ext cx="4346575" cy="4490114"/>
          </a:xfrm>
          <a:prstGeom prst="rect">
            <a:avLst/>
          </a:prstGeom>
        </p:spPr>
        <p:txBody>
          <a:bodyPr>
            <a:noAutofit/>
          </a:bodyPr>
          <a:lstStyle/>
          <a:p>
            <a:r>
              <a:rPr lang="en-US" b="1" dirty="0" smtClean="0">
                <a:solidFill>
                  <a:schemeClr val="tx1"/>
                </a:solidFill>
              </a:rPr>
              <a:t>Rhetorical </a:t>
            </a:r>
            <a:r>
              <a:rPr lang="en-US" b="1" dirty="0">
                <a:solidFill>
                  <a:schemeClr val="tx1"/>
                </a:solidFill>
              </a:rPr>
              <a:t>a</a:t>
            </a:r>
            <a:r>
              <a:rPr lang="en-US" b="1" dirty="0" smtClean="0">
                <a:solidFill>
                  <a:schemeClr val="tx1"/>
                </a:solidFill>
              </a:rPr>
              <a:t>nalysis</a:t>
            </a:r>
            <a:r>
              <a:rPr lang="en-US" dirty="0">
                <a:solidFill>
                  <a:schemeClr val="tx1"/>
                </a:solidFill>
              </a:rPr>
              <a:t> is </a:t>
            </a:r>
            <a:r>
              <a:rPr lang="en-US" dirty="0" smtClean="0">
                <a:solidFill>
                  <a:schemeClr val="tx1"/>
                </a:solidFill>
              </a:rPr>
              <a:t>looking at </a:t>
            </a:r>
            <a:r>
              <a:rPr lang="en-US" dirty="0">
                <a:solidFill>
                  <a:schemeClr val="tx1"/>
                </a:solidFill>
              </a:rPr>
              <a:t>HOW the author writes, rather than WHAT </a:t>
            </a:r>
            <a:r>
              <a:rPr lang="en-US" dirty="0" smtClean="0">
                <a:solidFill>
                  <a:schemeClr val="tx1"/>
                </a:solidFill>
              </a:rPr>
              <a:t>he </a:t>
            </a:r>
            <a:r>
              <a:rPr lang="en-US" dirty="0">
                <a:solidFill>
                  <a:schemeClr val="tx1"/>
                </a:solidFill>
              </a:rPr>
              <a:t>actually wrote. To do this, you </a:t>
            </a:r>
            <a:r>
              <a:rPr lang="en-US" dirty="0" smtClean="0">
                <a:solidFill>
                  <a:schemeClr val="tx1"/>
                </a:solidFill>
              </a:rPr>
              <a:t>will analyze</a:t>
            </a:r>
            <a:r>
              <a:rPr lang="en-US" dirty="0">
                <a:solidFill>
                  <a:schemeClr val="tx1"/>
                </a:solidFill>
              </a:rPr>
              <a:t> the </a:t>
            </a:r>
            <a:r>
              <a:rPr lang="en-US" b="1" dirty="0" smtClean="0">
                <a:solidFill>
                  <a:schemeClr val="tx1"/>
                </a:solidFill>
              </a:rPr>
              <a:t>devices</a:t>
            </a:r>
            <a:r>
              <a:rPr lang="en-US" dirty="0" smtClean="0">
                <a:solidFill>
                  <a:schemeClr val="tx1"/>
                </a:solidFill>
              </a:rPr>
              <a:t> and </a:t>
            </a:r>
            <a:r>
              <a:rPr lang="en-US" b="1" dirty="0" smtClean="0">
                <a:solidFill>
                  <a:schemeClr val="tx1"/>
                </a:solidFill>
              </a:rPr>
              <a:t>techniques</a:t>
            </a:r>
            <a:r>
              <a:rPr lang="en-US" dirty="0" smtClean="0">
                <a:solidFill>
                  <a:schemeClr val="tx1"/>
                </a:solidFill>
              </a:rPr>
              <a:t> </a:t>
            </a:r>
            <a:r>
              <a:rPr lang="en-US" dirty="0">
                <a:solidFill>
                  <a:schemeClr val="tx1"/>
                </a:solidFill>
              </a:rPr>
              <a:t>the author uses to achieve his goal or purpose of writing his piece.</a:t>
            </a:r>
          </a:p>
        </p:txBody>
      </p:sp>
    </p:spTree>
    <p:extLst>
      <p:ext uri="{BB962C8B-B14F-4D97-AF65-F5344CB8AC3E}">
        <p14:creationId xmlns:p14="http://schemas.microsoft.com/office/powerpoint/2010/main" val="20707938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smtClean="0"/>
              <a:t>3</a:t>
            </a:r>
            <a:endParaRPr lang="en-US" sz="800" dirty="0"/>
          </a:p>
        </p:txBody>
      </p:sp>
      <p:sp>
        <p:nvSpPr>
          <p:cNvPr id="3" name="Content Placeholder 2"/>
          <p:cNvSpPr>
            <a:spLocks noGrp="1"/>
          </p:cNvSpPr>
          <p:nvPr>
            <p:ph idx="1"/>
          </p:nvPr>
        </p:nvSpPr>
        <p:spPr>
          <a:xfrm>
            <a:off x="457200" y="304800"/>
            <a:ext cx="8229600" cy="5821363"/>
          </a:xfrm>
        </p:spPr>
        <p:txBody>
          <a:bodyPr>
            <a:normAutofit/>
          </a:bodyPr>
          <a:lstStyle/>
          <a:p>
            <a:r>
              <a:rPr lang="en-US" b="1" u="sng" dirty="0" smtClean="0">
                <a:solidFill>
                  <a:schemeClr val="tx1"/>
                </a:solidFill>
              </a:rPr>
              <a:t>Analogy </a:t>
            </a:r>
            <a:r>
              <a:rPr lang="en-US" dirty="0" smtClean="0">
                <a:solidFill>
                  <a:schemeClr val="tx1"/>
                </a:solidFill>
              </a:rPr>
              <a:t>is </a:t>
            </a:r>
            <a:r>
              <a:rPr lang="en-US" b="1" dirty="0" smtClean="0">
                <a:solidFill>
                  <a:schemeClr val="tx1"/>
                </a:solidFill>
              </a:rPr>
              <a:t>ANY</a:t>
            </a:r>
            <a:r>
              <a:rPr lang="en-US" dirty="0" smtClean="0">
                <a:solidFill>
                  <a:schemeClr val="tx1"/>
                </a:solidFill>
              </a:rPr>
              <a:t> comparison between two different items that an author may use to describe, define, explain, etc.,</a:t>
            </a:r>
          </a:p>
          <a:p>
            <a:endParaRPr lang="en-US" dirty="0" smtClean="0">
              <a:solidFill>
                <a:schemeClr val="tx1"/>
              </a:solidFill>
            </a:endParaRPr>
          </a:p>
          <a:p>
            <a:r>
              <a:rPr lang="en-US" dirty="0" smtClean="0">
                <a:solidFill>
                  <a:schemeClr val="tx1"/>
                </a:solidFill>
              </a:rPr>
              <a:t>Gary Soto’s </a:t>
            </a:r>
            <a:r>
              <a:rPr lang="en-US" i="1" dirty="0" smtClean="0">
                <a:solidFill>
                  <a:schemeClr val="tx1"/>
                </a:solidFill>
              </a:rPr>
              <a:t>A Summer Life.--</a:t>
            </a:r>
            <a:r>
              <a:rPr lang="en-US" dirty="0" smtClean="0">
                <a:solidFill>
                  <a:schemeClr val="tx1"/>
                </a:solidFill>
              </a:rPr>
              <a:t> The asphalt softened, the lawns grew spidery brown, and the dogs crept like shadow.   </a:t>
            </a:r>
            <a:endParaRPr lang="en-US" dirty="0">
              <a:solidFill>
                <a:schemeClr val="tx1"/>
              </a:solidFill>
            </a:endParaRPr>
          </a:p>
          <a:p>
            <a:pPr lvl="1"/>
            <a:r>
              <a:rPr lang="en-US" sz="2000" dirty="0" smtClean="0">
                <a:solidFill>
                  <a:schemeClr val="tx1"/>
                </a:solidFill>
              </a:rPr>
              <a:t>The appearance of the lawns is compared to spiders, and the way dogs walk is compared to shadows</a:t>
            </a:r>
          </a:p>
          <a:p>
            <a:pPr marL="0" indent="0">
              <a:buNone/>
            </a:pPr>
            <a:endParaRPr lang="en-US" dirty="0" smtClean="0">
              <a:solidFill>
                <a:schemeClr val="tx1"/>
              </a:solidFill>
            </a:endParaRPr>
          </a:p>
          <a:p>
            <a:r>
              <a:rPr lang="en-US" dirty="0" smtClean="0">
                <a:solidFill>
                  <a:schemeClr val="tx1"/>
                </a:solidFill>
              </a:rPr>
              <a:t>Norman Mailer’s </a:t>
            </a:r>
            <a:r>
              <a:rPr lang="en-US" i="1" dirty="0" smtClean="0">
                <a:solidFill>
                  <a:schemeClr val="tx1"/>
                </a:solidFill>
              </a:rPr>
              <a:t>The Armies of the Night.</a:t>
            </a:r>
            <a:r>
              <a:rPr lang="en-US" dirty="0" smtClean="0">
                <a:solidFill>
                  <a:schemeClr val="tx1"/>
                </a:solidFill>
              </a:rPr>
              <a:t> “...even the pale institutional green paint of the walls would be the same. Perhaps even the prison would not be so dissimilar.”</a:t>
            </a:r>
          </a:p>
          <a:p>
            <a:pPr lvl="1"/>
            <a:r>
              <a:rPr lang="en-US" sz="2000" dirty="0" smtClean="0">
                <a:solidFill>
                  <a:schemeClr val="tx1"/>
                </a:solidFill>
              </a:rPr>
              <a:t>The walls or the room were being compared to a prison.</a:t>
            </a:r>
          </a:p>
          <a:p>
            <a:endParaRPr lang="en-US" dirty="0"/>
          </a:p>
        </p:txBody>
      </p:sp>
    </p:spTree>
    <p:extLst>
      <p:ext uri="{BB962C8B-B14F-4D97-AF65-F5344CB8AC3E}">
        <p14:creationId xmlns:p14="http://schemas.microsoft.com/office/powerpoint/2010/main" val="314377807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smtClean="0"/>
              <a:t>4</a:t>
            </a:r>
            <a:endParaRPr lang="en-US" sz="800" dirty="0"/>
          </a:p>
        </p:txBody>
      </p:sp>
      <p:sp>
        <p:nvSpPr>
          <p:cNvPr id="3" name="Content Placeholder 2"/>
          <p:cNvSpPr>
            <a:spLocks noGrp="1"/>
          </p:cNvSpPr>
          <p:nvPr>
            <p:ph idx="1"/>
          </p:nvPr>
        </p:nvSpPr>
        <p:spPr>
          <a:xfrm>
            <a:off x="457200" y="304800"/>
            <a:ext cx="8229600" cy="5821363"/>
          </a:xfrm>
        </p:spPr>
        <p:txBody>
          <a:bodyPr>
            <a:normAutofit lnSpcReduction="10000"/>
          </a:bodyPr>
          <a:lstStyle/>
          <a:p>
            <a:r>
              <a:rPr lang="en-US" b="1" u="sng" dirty="0" smtClean="0">
                <a:solidFill>
                  <a:schemeClr val="tx1"/>
                </a:solidFill>
              </a:rPr>
              <a:t>Personification</a:t>
            </a:r>
            <a:r>
              <a:rPr lang="en-US" dirty="0" smtClean="0">
                <a:solidFill>
                  <a:schemeClr val="tx1"/>
                </a:solidFill>
              </a:rPr>
              <a:t> is a specific kind of metaphor that  gives human qualities and attitudes to an object, animal, or an idea.  Human characteristics are assigned to non-human things.</a:t>
            </a:r>
          </a:p>
          <a:p>
            <a:pPr marL="0" indent="0">
              <a:buNone/>
            </a:pPr>
            <a:endParaRPr lang="en-US" dirty="0" smtClean="0">
              <a:solidFill>
                <a:schemeClr val="tx1"/>
              </a:solidFill>
            </a:endParaRPr>
          </a:p>
          <a:p>
            <a:r>
              <a:rPr lang="en-US" b="1" dirty="0" smtClean="0">
                <a:solidFill>
                  <a:schemeClr val="tx1"/>
                </a:solidFill>
              </a:rPr>
              <a:t>With open arms</a:t>
            </a:r>
            <a:r>
              <a:rPr lang="en-US" dirty="0" smtClean="0">
                <a:solidFill>
                  <a:schemeClr val="tx1"/>
                </a:solidFill>
              </a:rPr>
              <a:t>, the cozy </a:t>
            </a:r>
            <a:r>
              <a:rPr lang="en-US" b="1" dirty="0" smtClean="0">
                <a:solidFill>
                  <a:schemeClr val="tx1"/>
                </a:solidFill>
              </a:rPr>
              <a:t>chair</a:t>
            </a:r>
            <a:r>
              <a:rPr lang="en-US" dirty="0" smtClean="0">
                <a:solidFill>
                  <a:schemeClr val="tx1"/>
                </a:solidFill>
              </a:rPr>
              <a:t> beckoned me.</a:t>
            </a:r>
          </a:p>
          <a:p>
            <a:endParaRPr lang="en-US" dirty="0" smtClean="0">
              <a:solidFill>
                <a:schemeClr val="tx1"/>
              </a:solidFill>
            </a:endParaRPr>
          </a:p>
          <a:p>
            <a:r>
              <a:rPr lang="en-US" b="1" dirty="0" smtClean="0">
                <a:solidFill>
                  <a:schemeClr val="tx1"/>
                </a:solidFill>
              </a:rPr>
              <a:t>Love is blind</a:t>
            </a:r>
          </a:p>
          <a:p>
            <a:endParaRPr lang="en-US" b="1" dirty="0" smtClean="0">
              <a:solidFill>
                <a:schemeClr val="tx1"/>
              </a:solidFill>
            </a:endParaRPr>
          </a:p>
          <a:p>
            <a:r>
              <a:rPr lang="en-US" i="1" dirty="0" smtClean="0">
                <a:solidFill>
                  <a:schemeClr val="tx1"/>
                </a:solidFill>
              </a:rPr>
              <a:t>Romeo and Juliet </a:t>
            </a:r>
            <a:r>
              <a:rPr lang="en-US" b="1" dirty="0" smtClean="0">
                <a:solidFill>
                  <a:schemeClr val="tx1"/>
                </a:solidFill>
              </a:rPr>
              <a:t>“Arise fair sun, and kill the envious moon/Who is already sick and pale with grief…”</a:t>
            </a:r>
          </a:p>
          <a:p>
            <a:pPr lvl="1"/>
            <a:r>
              <a:rPr lang="en-US" sz="2000" dirty="0" smtClean="0">
                <a:solidFill>
                  <a:schemeClr val="tx1"/>
                </a:solidFill>
              </a:rPr>
              <a:t>Sun is compared to a hunter/killer, while the moon is compared to an envious person who is sickly and grieving.</a:t>
            </a:r>
          </a:p>
          <a:p>
            <a:pPr lvl="1"/>
            <a:r>
              <a:rPr lang="en-US" sz="2000" dirty="0">
                <a:solidFill>
                  <a:schemeClr val="tx1"/>
                </a:solidFill>
              </a:rPr>
              <a:t>Metaphor: Juliet is compared to the sun; Rosalind is compared to the moon.</a:t>
            </a:r>
          </a:p>
        </p:txBody>
      </p:sp>
    </p:spTree>
    <p:extLst>
      <p:ext uri="{BB962C8B-B14F-4D97-AF65-F5344CB8AC3E}">
        <p14:creationId xmlns:p14="http://schemas.microsoft.com/office/powerpoint/2010/main" val="37458200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smtClean="0"/>
              <a:t>5</a:t>
            </a:r>
            <a:endParaRPr lang="en-US" sz="800" dirty="0"/>
          </a:p>
        </p:txBody>
      </p:sp>
      <p:sp>
        <p:nvSpPr>
          <p:cNvPr id="3" name="Content Placeholder 2"/>
          <p:cNvSpPr>
            <a:spLocks noGrp="1"/>
          </p:cNvSpPr>
          <p:nvPr>
            <p:ph idx="1"/>
          </p:nvPr>
        </p:nvSpPr>
        <p:spPr>
          <a:xfrm>
            <a:off x="457200" y="381000"/>
            <a:ext cx="8229600" cy="5745163"/>
          </a:xfrm>
        </p:spPr>
        <p:txBody>
          <a:bodyPr/>
          <a:lstStyle/>
          <a:p>
            <a:r>
              <a:rPr lang="en-US" b="1" u="sng" dirty="0">
                <a:solidFill>
                  <a:schemeClr val="tx1"/>
                </a:solidFill>
              </a:rPr>
              <a:t>Irony</a:t>
            </a:r>
            <a:r>
              <a:rPr lang="en-US" b="1" dirty="0">
                <a:solidFill>
                  <a:schemeClr val="tx1"/>
                </a:solidFill>
              </a:rPr>
              <a:t>:</a:t>
            </a:r>
            <a:r>
              <a:rPr lang="en-US" dirty="0">
                <a:solidFill>
                  <a:schemeClr val="tx1"/>
                </a:solidFill>
              </a:rPr>
              <a:t> A contrast or discrepancy between expectation and reality—between what is said and what is really meant, between what is expected to happen and what really does happen or between what appears to be true and what is really true</a:t>
            </a:r>
            <a:r>
              <a:rPr lang="en-US" dirty="0" smtClean="0">
                <a:solidFill>
                  <a:schemeClr val="tx1"/>
                </a:solidFill>
              </a:rPr>
              <a:t>.</a:t>
            </a:r>
          </a:p>
          <a:p>
            <a:endParaRPr lang="en-US" dirty="0">
              <a:solidFill>
                <a:schemeClr val="tx1"/>
              </a:solidFill>
            </a:endParaRPr>
          </a:p>
          <a:p>
            <a:pPr lvl="1"/>
            <a:r>
              <a:rPr lang="en-US" sz="2400" dirty="0">
                <a:solidFill>
                  <a:schemeClr val="tx1"/>
                </a:solidFill>
              </a:rPr>
              <a:t>I posted a video on YouTube about how boring and useless YouTube is</a:t>
            </a:r>
            <a:r>
              <a:rPr lang="en-US" sz="2400" dirty="0" smtClean="0">
                <a:solidFill>
                  <a:schemeClr val="tx1"/>
                </a:solidFill>
              </a:rPr>
              <a:t>.</a:t>
            </a:r>
          </a:p>
          <a:p>
            <a:pPr marL="457200" lvl="1" indent="0">
              <a:buNone/>
            </a:pPr>
            <a:endParaRPr lang="en-US" sz="2400" dirty="0">
              <a:solidFill>
                <a:schemeClr val="tx1"/>
              </a:solidFill>
            </a:endParaRPr>
          </a:p>
          <a:p>
            <a:pPr lvl="1"/>
            <a:r>
              <a:rPr lang="en-US" sz="2400" dirty="0">
                <a:solidFill>
                  <a:schemeClr val="tx1"/>
                </a:solidFill>
              </a:rPr>
              <a:t>The name of Britain’s biggest dog was “Tiny</a:t>
            </a:r>
            <a:r>
              <a:rPr lang="en-US" sz="2400" dirty="0" smtClean="0">
                <a:solidFill>
                  <a:schemeClr val="tx1"/>
                </a:solidFill>
              </a:rPr>
              <a:t>”.</a:t>
            </a:r>
          </a:p>
          <a:p>
            <a:pPr marL="457200" lvl="1" indent="0">
              <a:buNone/>
            </a:pPr>
            <a:endParaRPr lang="en-US" sz="2400" dirty="0">
              <a:solidFill>
                <a:schemeClr val="tx1"/>
              </a:solidFill>
            </a:endParaRPr>
          </a:p>
          <a:p>
            <a:pPr lvl="1"/>
            <a:r>
              <a:rPr lang="en-US" sz="2400" dirty="0">
                <a:solidFill>
                  <a:schemeClr val="tx1"/>
                </a:solidFill>
              </a:rPr>
              <a:t>You laugh at a person who slipped stepping on a banana peel and the next thing you know, you slipped too.</a:t>
            </a:r>
          </a:p>
          <a:p>
            <a:endParaRPr lang="en-US" dirty="0">
              <a:solidFill>
                <a:schemeClr val="tx1"/>
              </a:solidFill>
            </a:endParaRPr>
          </a:p>
          <a:p>
            <a:endParaRPr lang="en-US" dirty="0"/>
          </a:p>
        </p:txBody>
      </p:sp>
    </p:spTree>
    <p:extLst>
      <p:ext uri="{BB962C8B-B14F-4D97-AF65-F5344CB8AC3E}">
        <p14:creationId xmlns:p14="http://schemas.microsoft.com/office/powerpoint/2010/main" val="233769924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
          </a:xfrm>
        </p:spPr>
        <p:txBody>
          <a:bodyPr>
            <a:normAutofit fontScale="90000"/>
          </a:bodyPr>
          <a:lstStyle/>
          <a:p>
            <a:r>
              <a:rPr lang="en-US" sz="800" dirty="0" smtClean="0"/>
              <a:t>5</a:t>
            </a:r>
            <a:endParaRPr lang="en-US" sz="800" dirty="0"/>
          </a:p>
        </p:txBody>
      </p:sp>
      <p:sp>
        <p:nvSpPr>
          <p:cNvPr id="3" name="Content Placeholder 2"/>
          <p:cNvSpPr>
            <a:spLocks noGrp="1"/>
          </p:cNvSpPr>
          <p:nvPr>
            <p:ph idx="1"/>
          </p:nvPr>
        </p:nvSpPr>
        <p:spPr>
          <a:xfrm>
            <a:off x="457200" y="152400"/>
            <a:ext cx="8229600" cy="6172200"/>
          </a:xfrm>
        </p:spPr>
        <p:txBody>
          <a:bodyPr>
            <a:normAutofit lnSpcReduction="10000"/>
          </a:bodyPr>
          <a:lstStyle/>
          <a:p>
            <a:r>
              <a:rPr lang="en-US" b="1" u="sng" dirty="0">
                <a:solidFill>
                  <a:schemeClr val="tx1"/>
                </a:solidFill>
              </a:rPr>
              <a:t>V</a:t>
            </a:r>
            <a:r>
              <a:rPr lang="en-US" b="1" u="sng" dirty="0" smtClean="0">
                <a:solidFill>
                  <a:schemeClr val="tx1"/>
                </a:solidFill>
              </a:rPr>
              <a:t>erbal Irony</a:t>
            </a:r>
            <a:r>
              <a:rPr lang="en-US" dirty="0">
                <a:solidFill>
                  <a:schemeClr val="tx1"/>
                </a:solidFill>
              </a:rPr>
              <a:t>:</a:t>
            </a:r>
            <a:r>
              <a:rPr lang="en-US" dirty="0" smtClean="0">
                <a:solidFill>
                  <a:schemeClr val="tx1"/>
                </a:solidFill>
              </a:rPr>
              <a:t> </a:t>
            </a:r>
            <a:r>
              <a:rPr lang="en-US" dirty="0">
                <a:solidFill>
                  <a:schemeClr val="tx1"/>
                </a:solidFill>
              </a:rPr>
              <a:t>a writer or speaker says one thing but really means something completely different. </a:t>
            </a:r>
            <a:endParaRPr lang="en-US" dirty="0" smtClean="0">
              <a:solidFill>
                <a:schemeClr val="tx1"/>
              </a:solidFill>
            </a:endParaRPr>
          </a:p>
          <a:p>
            <a:endParaRPr lang="en-US" dirty="0">
              <a:solidFill>
                <a:schemeClr val="tx1"/>
              </a:solidFill>
            </a:endParaRPr>
          </a:p>
          <a:p>
            <a:r>
              <a:rPr lang="en-US" dirty="0" smtClean="0">
                <a:solidFill>
                  <a:schemeClr val="tx1"/>
                </a:solidFill>
              </a:rPr>
              <a:t>If </a:t>
            </a:r>
            <a:r>
              <a:rPr lang="en-US" dirty="0">
                <a:solidFill>
                  <a:schemeClr val="tx1"/>
                </a:solidFill>
              </a:rPr>
              <a:t>you call a baseball player “the new Daryl Strawberry,” you are using verbal irony. </a:t>
            </a:r>
            <a:endParaRPr lang="en-US" dirty="0" smtClean="0">
              <a:solidFill>
                <a:schemeClr val="tx1"/>
              </a:solidFill>
            </a:endParaRPr>
          </a:p>
          <a:p>
            <a:endParaRPr lang="en-US" dirty="0">
              <a:solidFill>
                <a:schemeClr val="tx1"/>
              </a:solidFill>
            </a:endParaRPr>
          </a:p>
          <a:p>
            <a:r>
              <a:rPr lang="en-US" dirty="0" smtClean="0">
                <a:solidFill>
                  <a:schemeClr val="tx1"/>
                </a:solidFill>
              </a:rPr>
              <a:t>The </a:t>
            </a:r>
            <a:r>
              <a:rPr lang="en-US" dirty="0">
                <a:solidFill>
                  <a:schemeClr val="tx1"/>
                </a:solidFill>
              </a:rPr>
              <a:t>murderer in Edgar Allan Poe’s “The Cask of Amontillado” is using irony when he says to his unsuspecting victim, “Your health is precious</a:t>
            </a:r>
            <a:r>
              <a:rPr lang="en-US" dirty="0" smtClean="0">
                <a:solidFill>
                  <a:schemeClr val="tx1"/>
                </a:solidFill>
              </a:rPr>
              <a:t>”.</a:t>
            </a:r>
          </a:p>
          <a:p>
            <a:endParaRPr lang="en-US" dirty="0">
              <a:solidFill>
                <a:schemeClr val="tx1"/>
              </a:solidFill>
            </a:endParaRPr>
          </a:p>
          <a:p>
            <a:r>
              <a:rPr lang="en-US" dirty="0">
                <a:solidFill>
                  <a:schemeClr val="tx1"/>
                </a:solidFill>
              </a:rPr>
              <a:t>She is as polite as a </a:t>
            </a:r>
            <a:r>
              <a:rPr lang="en-US" dirty="0" smtClean="0">
                <a:solidFill>
                  <a:schemeClr val="tx1"/>
                </a:solidFill>
              </a:rPr>
              <a:t>shark.</a:t>
            </a:r>
          </a:p>
          <a:p>
            <a:endParaRPr lang="en-US" dirty="0">
              <a:solidFill>
                <a:schemeClr val="tx1"/>
              </a:solidFill>
            </a:endParaRPr>
          </a:p>
          <a:p>
            <a:r>
              <a:rPr lang="en-US" dirty="0" smtClean="0">
                <a:solidFill>
                  <a:schemeClr val="tx1"/>
                </a:solidFill>
              </a:rPr>
              <a:t>Soft </a:t>
            </a:r>
            <a:r>
              <a:rPr lang="en-US" dirty="0">
                <a:solidFill>
                  <a:schemeClr val="tx1"/>
                </a:solidFill>
              </a:rPr>
              <a:t>like a </a:t>
            </a:r>
            <a:r>
              <a:rPr lang="en-US" dirty="0" smtClean="0">
                <a:solidFill>
                  <a:schemeClr val="tx1"/>
                </a:solidFill>
              </a:rPr>
              <a:t>brick</a:t>
            </a:r>
          </a:p>
          <a:p>
            <a:endParaRPr lang="en-US" dirty="0">
              <a:solidFill>
                <a:schemeClr val="tx1"/>
              </a:solidFill>
            </a:endParaRPr>
          </a:p>
          <a:p>
            <a:r>
              <a:rPr lang="en-US" dirty="0" smtClean="0">
                <a:solidFill>
                  <a:schemeClr val="tx1"/>
                </a:solidFill>
              </a:rPr>
              <a:t>I </a:t>
            </a:r>
            <a:r>
              <a:rPr lang="en-US" dirty="0">
                <a:solidFill>
                  <a:schemeClr val="tx1"/>
                </a:solidFill>
              </a:rPr>
              <a:t>enjoyed the movie as much as getting a root canal</a:t>
            </a:r>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247094395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5719"/>
          </a:xfrm>
        </p:spPr>
        <p:txBody>
          <a:bodyPr>
            <a:normAutofit fontScale="90000"/>
          </a:bodyPr>
          <a:lstStyle/>
          <a:p>
            <a:r>
              <a:rPr lang="en-US" sz="800" dirty="0" smtClean="0"/>
              <a:t>6</a:t>
            </a:r>
            <a:endParaRPr lang="en-US" sz="800" dirty="0"/>
          </a:p>
        </p:txBody>
      </p:sp>
      <p:sp>
        <p:nvSpPr>
          <p:cNvPr id="3" name="Content Placeholder 2"/>
          <p:cNvSpPr>
            <a:spLocks noGrp="1"/>
          </p:cNvSpPr>
          <p:nvPr>
            <p:ph idx="1"/>
          </p:nvPr>
        </p:nvSpPr>
        <p:spPr>
          <a:xfrm>
            <a:off x="457200" y="381000"/>
            <a:ext cx="8229600" cy="5745163"/>
          </a:xfrm>
        </p:spPr>
        <p:txBody>
          <a:bodyPr>
            <a:normAutofit/>
          </a:bodyPr>
          <a:lstStyle/>
          <a:p>
            <a:r>
              <a:rPr lang="en-US" b="1" u="sng" dirty="0">
                <a:solidFill>
                  <a:schemeClr val="tx1"/>
                </a:solidFill>
              </a:rPr>
              <a:t>Situational </a:t>
            </a:r>
            <a:r>
              <a:rPr lang="en-US" b="1" u="sng" dirty="0" smtClean="0">
                <a:solidFill>
                  <a:schemeClr val="tx1"/>
                </a:solidFill>
              </a:rPr>
              <a:t>irony</a:t>
            </a:r>
            <a:r>
              <a:rPr lang="en-US" dirty="0" smtClean="0">
                <a:solidFill>
                  <a:schemeClr val="tx1"/>
                </a:solidFill>
              </a:rPr>
              <a:t>: occurs </a:t>
            </a:r>
            <a:r>
              <a:rPr lang="en-US" dirty="0">
                <a:solidFill>
                  <a:schemeClr val="tx1"/>
                </a:solidFill>
              </a:rPr>
              <a:t>when there is a contrast between what would seem appropriate and what really happens, or when what we expect to happen is in fact the opposite of what really does take place. </a:t>
            </a:r>
            <a:endParaRPr lang="en-US" dirty="0" smtClean="0">
              <a:solidFill>
                <a:schemeClr val="tx1"/>
              </a:solidFill>
            </a:endParaRPr>
          </a:p>
          <a:p>
            <a:endParaRPr lang="en-US" dirty="0" smtClean="0">
              <a:solidFill>
                <a:schemeClr val="tx1"/>
              </a:solidFill>
            </a:endParaRPr>
          </a:p>
          <a:p>
            <a:r>
              <a:rPr lang="en-US" dirty="0" smtClean="0">
                <a:solidFill>
                  <a:schemeClr val="tx1"/>
                </a:solidFill>
              </a:rPr>
              <a:t>In </a:t>
            </a:r>
            <a:r>
              <a:rPr lang="en-US" dirty="0">
                <a:solidFill>
                  <a:schemeClr val="tx1"/>
                </a:solidFill>
              </a:rPr>
              <a:t>the extract from </a:t>
            </a:r>
            <a:r>
              <a:rPr lang="en-US" i="1" dirty="0">
                <a:solidFill>
                  <a:schemeClr val="tx1"/>
                </a:solidFill>
              </a:rPr>
              <a:t>Coming into the Country, </a:t>
            </a:r>
            <a:r>
              <a:rPr lang="en-US" dirty="0">
                <a:solidFill>
                  <a:schemeClr val="tx1"/>
                </a:solidFill>
              </a:rPr>
              <a:t>John McPhee reports that Leon Crane, who found himself the sole survivor of a plane crash in Alaska, had no wilderness experience except for a one-night camping trip with a Boy Scout troop. Given his inexperience in survival techniques, we’d expect that Crane would have perished, but instead, ironically, he walked out of the wilderness alive. </a:t>
            </a:r>
          </a:p>
        </p:txBody>
      </p:sp>
    </p:spTree>
    <p:extLst>
      <p:ext uri="{BB962C8B-B14F-4D97-AF65-F5344CB8AC3E}">
        <p14:creationId xmlns:p14="http://schemas.microsoft.com/office/powerpoint/2010/main" val="331739877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6200"/>
          </a:xfrm>
        </p:spPr>
        <p:txBody>
          <a:bodyPr>
            <a:normAutofit fontScale="90000"/>
          </a:bodyPr>
          <a:lstStyle/>
          <a:p>
            <a:r>
              <a:rPr lang="en-US" sz="800" b="1" dirty="0" smtClean="0"/>
              <a:t>7</a:t>
            </a:r>
            <a:endParaRPr lang="en-US" sz="800" b="1" dirty="0"/>
          </a:p>
        </p:txBody>
      </p:sp>
      <p:sp>
        <p:nvSpPr>
          <p:cNvPr id="3" name="Content Placeholder 2"/>
          <p:cNvSpPr>
            <a:spLocks noGrp="1"/>
          </p:cNvSpPr>
          <p:nvPr>
            <p:ph idx="1"/>
          </p:nvPr>
        </p:nvSpPr>
        <p:spPr>
          <a:xfrm>
            <a:off x="457200" y="152400"/>
            <a:ext cx="8229600" cy="5973763"/>
          </a:xfrm>
        </p:spPr>
        <p:txBody>
          <a:bodyPr/>
          <a:lstStyle/>
          <a:p>
            <a:r>
              <a:rPr lang="en-US" b="1" u="sng" dirty="0">
                <a:solidFill>
                  <a:schemeClr val="tx1"/>
                </a:solidFill>
              </a:rPr>
              <a:t>Dramatic </a:t>
            </a:r>
            <a:r>
              <a:rPr lang="en-US" b="1" u="sng" dirty="0" smtClean="0">
                <a:solidFill>
                  <a:schemeClr val="tx1"/>
                </a:solidFill>
              </a:rPr>
              <a:t>Irony</a:t>
            </a:r>
            <a:r>
              <a:rPr lang="en-US" b="1" dirty="0" smtClean="0">
                <a:solidFill>
                  <a:schemeClr val="tx1"/>
                </a:solidFill>
              </a:rPr>
              <a:t>:</a:t>
            </a:r>
            <a:r>
              <a:rPr lang="en-US" dirty="0" smtClean="0">
                <a:solidFill>
                  <a:schemeClr val="tx1"/>
                </a:solidFill>
              </a:rPr>
              <a:t> </a:t>
            </a:r>
            <a:r>
              <a:rPr lang="en-US" dirty="0">
                <a:solidFill>
                  <a:schemeClr val="tx1"/>
                </a:solidFill>
              </a:rPr>
              <a:t>occurs when the audience or the reader knows something important that a character in a story or play does not know.  </a:t>
            </a:r>
            <a:endParaRPr lang="en-US" dirty="0" smtClean="0">
              <a:solidFill>
                <a:schemeClr val="tx1"/>
              </a:solidFill>
            </a:endParaRPr>
          </a:p>
          <a:p>
            <a:endParaRPr lang="en-US" dirty="0" smtClean="0">
              <a:solidFill>
                <a:schemeClr val="tx1"/>
              </a:solidFill>
            </a:endParaRPr>
          </a:p>
          <a:p>
            <a:r>
              <a:rPr lang="en-US" dirty="0" smtClean="0">
                <a:solidFill>
                  <a:schemeClr val="tx1"/>
                </a:solidFill>
              </a:rPr>
              <a:t>In </a:t>
            </a:r>
            <a:r>
              <a:rPr lang="en-US" i="1" dirty="0">
                <a:solidFill>
                  <a:schemeClr val="tx1"/>
                </a:solidFill>
              </a:rPr>
              <a:t>Romeo and Juliet</a:t>
            </a:r>
            <a:r>
              <a:rPr lang="en-US" dirty="0">
                <a:solidFill>
                  <a:schemeClr val="tx1"/>
                </a:solidFill>
              </a:rPr>
              <a:t>, for example, we know, but Romeo does not, that when he finds Juliet in the tomb, she is drugged and not really dead at all. </a:t>
            </a:r>
            <a:endParaRPr lang="en-US" dirty="0" smtClean="0">
              <a:solidFill>
                <a:schemeClr val="tx1"/>
              </a:solidFill>
            </a:endParaRPr>
          </a:p>
          <a:p>
            <a:pPr lvl="1"/>
            <a:r>
              <a:rPr lang="en-US" sz="2400" dirty="0" smtClean="0">
                <a:solidFill>
                  <a:schemeClr val="tx1"/>
                </a:solidFill>
              </a:rPr>
              <a:t>Thus </a:t>
            </a:r>
            <a:r>
              <a:rPr lang="en-US" sz="2400" dirty="0">
                <a:solidFill>
                  <a:schemeClr val="tx1"/>
                </a:solidFill>
              </a:rPr>
              <a:t>we feel a terrible sense of dramatic irony as we watch Romeo kill himself upon discovering her body.</a:t>
            </a:r>
          </a:p>
        </p:txBody>
      </p:sp>
    </p:spTree>
    <p:extLst>
      <p:ext uri="{BB962C8B-B14F-4D97-AF65-F5344CB8AC3E}">
        <p14:creationId xmlns:p14="http://schemas.microsoft.com/office/powerpoint/2010/main" val="36428002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flipV="1">
            <a:off x="457200" y="1"/>
            <a:ext cx="8229600" cy="152399"/>
          </a:xfrm>
        </p:spPr>
        <p:txBody>
          <a:bodyPr>
            <a:normAutofit fontScale="90000"/>
          </a:bodyPr>
          <a:lstStyle/>
          <a:p>
            <a:r>
              <a:rPr lang="en-US" sz="800" dirty="0" smtClean="0"/>
              <a:t>8</a:t>
            </a:r>
            <a:endParaRPr lang="en-US" sz="800" dirty="0"/>
          </a:p>
        </p:txBody>
      </p:sp>
      <p:sp>
        <p:nvSpPr>
          <p:cNvPr id="3" name="Content Placeholder 2"/>
          <p:cNvSpPr>
            <a:spLocks noGrp="1"/>
          </p:cNvSpPr>
          <p:nvPr>
            <p:ph idx="1"/>
          </p:nvPr>
        </p:nvSpPr>
        <p:spPr>
          <a:xfrm>
            <a:off x="457200" y="228600"/>
            <a:ext cx="8229600" cy="5897563"/>
          </a:xfrm>
        </p:spPr>
        <p:txBody>
          <a:bodyPr>
            <a:normAutofit/>
          </a:bodyPr>
          <a:lstStyle/>
          <a:p>
            <a:r>
              <a:rPr lang="en-US" dirty="0">
                <a:solidFill>
                  <a:schemeClr val="tx1"/>
                </a:solidFill>
              </a:rPr>
              <a:t>1. Looking at her son's messy room, Mom says, "Wow, you could win an award for cleanliness</a:t>
            </a:r>
            <a:r>
              <a:rPr lang="en-US" dirty="0" smtClean="0">
                <a:solidFill>
                  <a:schemeClr val="tx1"/>
                </a:solidFill>
              </a:rPr>
              <a:t>!"</a:t>
            </a:r>
          </a:p>
          <a:p>
            <a:r>
              <a:rPr lang="en-US" dirty="0" smtClean="0">
                <a:solidFill>
                  <a:schemeClr val="tx1"/>
                </a:solidFill>
              </a:rPr>
              <a:t>2</a:t>
            </a:r>
            <a:r>
              <a:rPr lang="en-US" dirty="0">
                <a:solidFill>
                  <a:schemeClr val="tx1"/>
                </a:solidFill>
              </a:rPr>
              <a:t>. Maternally the great tree protected us, sighing and groaning, as she lowered her arms to shield us from the storm. </a:t>
            </a:r>
            <a:endParaRPr lang="en-US" dirty="0" smtClean="0">
              <a:solidFill>
                <a:schemeClr val="tx1"/>
              </a:solidFill>
            </a:endParaRPr>
          </a:p>
          <a:p>
            <a:r>
              <a:rPr lang="en-US" dirty="0">
                <a:solidFill>
                  <a:schemeClr val="tx1"/>
                </a:solidFill>
              </a:rPr>
              <a:t>3</a:t>
            </a:r>
            <a:r>
              <a:rPr lang="en-US" dirty="0" smtClean="0">
                <a:solidFill>
                  <a:schemeClr val="tx1"/>
                </a:solidFill>
              </a:rPr>
              <a:t>.  </a:t>
            </a:r>
            <a:r>
              <a:rPr lang="en-US" dirty="0">
                <a:solidFill>
                  <a:schemeClr val="tx1"/>
                </a:solidFill>
              </a:rPr>
              <a:t>A man who is a traffic cop gets his </a:t>
            </a:r>
            <a:r>
              <a:rPr lang="en-US" dirty="0" smtClean="0">
                <a:solidFill>
                  <a:schemeClr val="tx1"/>
                </a:solidFill>
              </a:rPr>
              <a:t>own drivers license </a:t>
            </a:r>
            <a:r>
              <a:rPr lang="en-US" dirty="0">
                <a:solidFill>
                  <a:schemeClr val="tx1"/>
                </a:solidFill>
              </a:rPr>
              <a:t>suspended for unpaid parking tickets</a:t>
            </a:r>
            <a:r>
              <a:rPr lang="en-US" dirty="0" smtClean="0">
                <a:solidFill>
                  <a:schemeClr val="tx1"/>
                </a:solidFill>
              </a:rPr>
              <a:t>.</a:t>
            </a:r>
          </a:p>
          <a:p>
            <a:r>
              <a:rPr lang="en-US" dirty="0" smtClean="0">
                <a:solidFill>
                  <a:schemeClr val="tx1"/>
                </a:solidFill>
              </a:rPr>
              <a:t>4. In </a:t>
            </a:r>
            <a:r>
              <a:rPr lang="en-US" dirty="0">
                <a:solidFill>
                  <a:schemeClr val="tx1"/>
                </a:solidFill>
              </a:rPr>
              <a:t>a scary movie, the character walks into a house and the audience knows the killer is in the house</a:t>
            </a:r>
            <a:r>
              <a:rPr lang="en-US" dirty="0" smtClean="0">
                <a:solidFill>
                  <a:schemeClr val="tx1"/>
                </a:solidFill>
              </a:rPr>
              <a:t>.</a:t>
            </a:r>
          </a:p>
          <a:p>
            <a:r>
              <a:rPr lang="en-US" dirty="0" smtClean="0">
                <a:solidFill>
                  <a:schemeClr val="tx1"/>
                </a:solidFill>
              </a:rPr>
              <a:t>5</a:t>
            </a:r>
            <a:r>
              <a:rPr lang="en-US" dirty="0">
                <a:solidFill>
                  <a:schemeClr val="tx1"/>
                </a:solidFill>
              </a:rPr>
              <a:t>. “... worrying is as effective as trying to solve an algebra equation by chewing bubble gum”. </a:t>
            </a:r>
            <a:r>
              <a:rPr lang="en-US" dirty="0" smtClean="0">
                <a:solidFill>
                  <a:schemeClr val="tx1"/>
                </a:solidFill>
              </a:rPr>
              <a:t> </a:t>
            </a:r>
          </a:p>
          <a:p>
            <a:pPr lvl="1"/>
            <a:r>
              <a:rPr lang="en-US" sz="1800" i="1" dirty="0" smtClean="0">
                <a:solidFill>
                  <a:schemeClr val="tx1"/>
                </a:solidFill>
              </a:rPr>
              <a:t>Everybody’s </a:t>
            </a:r>
            <a:r>
              <a:rPr lang="en-US" sz="1800" i="1" dirty="0">
                <a:solidFill>
                  <a:schemeClr val="tx1"/>
                </a:solidFill>
              </a:rPr>
              <a:t>Free (to Wear Sunscreen</a:t>
            </a:r>
            <a:r>
              <a:rPr lang="en-US" sz="1800" dirty="0">
                <a:solidFill>
                  <a:schemeClr val="tx1"/>
                </a:solidFill>
              </a:rPr>
              <a:t>) by Baz Luhrmann</a:t>
            </a:r>
          </a:p>
          <a:p>
            <a:endParaRPr lang="en-US" dirty="0"/>
          </a:p>
        </p:txBody>
      </p:sp>
    </p:spTree>
    <p:extLst>
      <p:ext uri="{BB962C8B-B14F-4D97-AF65-F5344CB8AC3E}">
        <p14:creationId xmlns:p14="http://schemas.microsoft.com/office/powerpoint/2010/main" val="4135000106"/>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Executive">
      <a:dk1>
        <a:sysClr val="windowText" lastClr="000000"/>
      </a:dk1>
      <a:lt1>
        <a:sysClr val="window" lastClr="FFFFFF"/>
      </a:lt1>
      <a:dk2>
        <a:srgbClr val="2F5897"/>
      </a:dk2>
      <a:lt2>
        <a:srgbClr val="E4E9EF"/>
      </a:lt2>
      <a:accent1>
        <a:srgbClr val="6076B4"/>
      </a:accent1>
      <a:accent2>
        <a:srgbClr val="9C5252"/>
      </a:accent2>
      <a:accent3>
        <a:srgbClr val="E68422"/>
      </a:accent3>
      <a:accent4>
        <a:srgbClr val="846648"/>
      </a:accent4>
      <a:accent5>
        <a:srgbClr val="63891F"/>
      </a:accent5>
      <a:accent6>
        <a:srgbClr val="758085"/>
      </a:accent6>
      <a:hlink>
        <a:srgbClr val="3399FF"/>
      </a:hlink>
      <a:folHlink>
        <a:srgbClr val="B2B2B2"/>
      </a:folHlink>
    </a:clrScheme>
    <a:fontScheme name="Executi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Palatino Linotype"/>
        <a:ea typeface=""/>
        <a:cs typeface=""/>
        <a:font script="Jpan" typeface="HGS明朝E"/>
        <a:font script="Hang" typeface="맑은 고딕"/>
        <a:font script="Hans" typeface="宋体"/>
        <a:font script="Hant" typeface="新細明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Executive</Template>
  <TotalTime>1122</TotalTime>
  <Words>1692</Words>
  <Application>Microsoft Office PowerPoint</Application>
  <PresentationFormat>On-screen Show (4:3)</PresentationFormat>
  <Paragraphs>113</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Executive</vt:lpstr>
      <vt:lpstr>RHETORICAL ANALYSIS 3</vt:lpstr>
      <vt:lpstr>Rhetorical Analysis</vt:lpstr>
      <vt:lpstr>3</vt:lpstr>
      <vt:lpstr>4</vt:lpstr>
      <vt:lpstr>5</vt:lpstr>
      <vt:lpstr>5</vt:lpstr>
      <vt:lpstr>6</vt:lpstr>
      <vt:lpstr>7</vt:lpstr>
      <vt:lpstr>8</vt:lpstr>
      <vt:lpstr>9</vt:lpstr>
      <vt:lpstr>10</vt:lpstr>
      <vt:lpstr>12</vt:lpstr>
      <vt:lpstr>12</vt:lpstr>
      <vt:lpstr>12</vt:lpstr>
      <vt:lpstr>13</vt:lpstr>
      <vt:lpstr>15</vt:lpstr>
      <vt:lpstr>14</vt:lpstr>
      <vt:lpstr>15</vt:lpstr>
    </vt:vector>
  </TitlesOfParts>
  <Company>Toshiba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RHETORICAL ANALYSIS 3</dc:title>
  <dc:creator>Alan</dc:creator>
  <cp:lastModifiedBy>Camille Rowley</cp:lastModifiedBy>
  <cp:revision>22</cp:revision>
  <dcterms:created xsi:type="dcterms:W3CDTF">2015-08-06T15:08:02Z</dcterms:created>
  <dcterms:modified xsi:type="dcterms:W3CDTF">2015-11-10T21:19:43Z</dcterms:modified>
</cp:coreProperties>
</file>