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6" r:id="rId7"/>
    <p:sldId id="261" r:id="rId8"/>
    <p:sldId id="262" r:id="rId9"/>
    <p:sldId id="263" r:id="rId10"/>
    <p:sldId id="267"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DEEDBB-C131-42EC-88A4-CD2B76CC3723}"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62160-A340-44C6-A3B0-522B808E7F7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EEDBB-C131-42EC-88A4-CD2B76CC3723}"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DEEDBB-C131-42EC-88A4-CD2B76CC3723}"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DEEDBB-C131-42EC-88A4-CD2B76CC3723}"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62160-A340-44C6-A3B0-522B808E7F7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EEDBB-C131-42EC-88A4-CD2B76CC3723}"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DEEDBB-C131-42EC-88A4-CD2B76CC3723}"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62160-A340-44C6-A3B0-522B808E7F7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DEEDBB-C131-42EC-88A4-CD2B76CC3723}" type="datetimeFigureOut">
              <a:rPr lang="en-US" smtClean="0"/>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62160-A340-44C6-A3B0-522B808E7F7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DEEDBB-C131-42EC-88A4-CD2B76CC3723}" type="datetimeFigureOut">
              <a:rPr lang="en-US" smtClean="0"/>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EEDBB-C131-42EC-88A4-CD2B76CC3723}" type="datetimeFigureOut">
              <a:rPr lang="en-US" smtClean="0"/>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EEDBB-C131-42EC-88A4-CD2B76CC3723}"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62160-A340-44C6-A3B0-522B808E7F7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EEDBB-C131-42EC-88A4-CD2B76CC3723}"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62160-A340-44C6-A3B0-522B808E7F7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9DEEDBB-C131-42EC-88A4-CD2B76CC3723}" type="datetimeFigureOut">
              <a:rPr lang="en-US" smtClean="0"/>
              <a:t>8/31/2015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5D62160-A340-44C6-A3B0-522B808E7F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sz="5400" b="1" dirty="0"/>
              <a:t>b</a:t>
            </a:r>
            <a:r>
              <a:rPr lang="en-US" sz="5400" b="1" dirty="0" smtClean="0"/>
              <a:t>y Doris Lessing</a:t>
            </a:r>
          </a:p>
          <a:p>
            <a:endParaRPr lang="en-US" dirty="0"/>
          </a:p>
        </p:txBody>
      </p:sp>
      <p:sp>
        <p:nvSpPr>
          <p:cNvPr id="2" name="Title 1"/>
          <p:cNvSpPr>
            <a:spLocks noGrp="1"/>
          </p:cNvSpPr>
          <p:nvPr>
            <p:ph type="ctrTitle"/>
          </p:nvPr>
        </p:nvSpPr>
        <p:spPr/>
        <p:txBody>
          <a:bodyPr/>
          <a:lstStyle/>
          <a:p>
            <a:r>
              <a:rPr lang="en-US" dirty="0" smtClean="0"/>
              <a:t>Through the Tunnel</a:t>
            </a:r>
            <a:endParaRPr lang="en-US" dirty="0"/>
          </a:p>
        </p:txBody>
      </p:sp>
    </p:spTree>
    <p:extLst>
      <p:ext uri="{BB962C8B-B14F-4D97-AF65-F5344CB8AC3E}">
        <p14:creationId xmlns:p14="http://schemas.microsoft.com/office/powerpoint/2010/main" val="4105360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8</a:t>
            </a:r>
            <a:endParaRPr lang="en-US" sz="800" dirty="0"/>
          </a:p>
        </p:txBody>
      </p:sp>
      <p:sp>
        <p:nvSpPr>
          <p:cNvPr id="3" name="Content Placeholder 2"/>
          <p:cNvSpPr>
            <a:spLocks noGrp="1"/>
          </p:cNvSpPr>
          <p:nvPr>
            <p:ph sz="quarter" idx="13"/>
          </p:nvPr>
        </p:nvSpPr>
        <p:spPr>
          <a:xfrm>
            <a:off x="457200" y="381000"/>
            <a:ext cx="8229600" cy="5745163"/>
          </a:xfrm>
        </p:spPr>
        <p:txBody>
          <a:bodyPr/>
          <a:lstStyle/>
          <a:p>
            <a:r>
              <a:rPr lang="en-US" sz="2800" b="1" u="sng" dirty="0" smtClean="0"/>
              <a:t>DISCUSSION: MAKING INFERENCES</a:t>
            </a:r>
            <a:endParaRPr lang="en-US" sz="2800" b="1" u="sng" dirty="0" smtClean="0"/>
          </a:p>
          <a:p>
            <a:pPr marL="45720" indent="0">
              <a:buNone/>
            </a:pPr>
            <a:endParaRPr lang="en-US" sz="2800" b="1" u="sng" dirty="0" smtClean="0"/>
          </a:p>
          <a:p>
            <a:r>
              <a:rPr lang="en-US" sz="2800" dirty="0"/>
              <a:t>Do you think that Jerry's determination in achieving </a:t>
            </a:r>
            <a:r>
              <a:rPr lang="en-US" sz="2800" dirty="0" smtClean="0"/>
              <a:t>his </a:t>
            </a:r>
            <a:r>
              <a:rPr lang="en-US" sz="2800" dirty="0"/>
              <a:t>goal is healthy? Why or why not</a:t>
            </a:r>
            <a:r>
              <a:rPr lang="en-US" sz="2800" dirty="0" smtClean="0"/>
              <a:t>?</a:t>
            </a:r>
          </a:p>
          <a:p>
            <a:pPr marL="45720" indent="0">
              <a:buNone/>
            </a:pPr>
            <a:endParaRPr lang="en-US" sz="2800" dirty="0"/>
          </a:p>
          <a:p>
            <a:r>
              <a:rPr lang="en-US" sz="2800" dirty="0"/>
              <a:t>By the end of the story, how has Jerry changed? How does Lessing describe the boy's behavior in the beginning of the story in comparison </a:t>
            </a:r>
            <a:r>
              <a:rPr lang="en-US" sz="2800"/>
              <a:t>to </a:t>
            </a:r>
            <a:r>
              <a:rPr lang="en-US" sz="2800" smtClean="0"/>
              <a:t>his </a:t>
            </a:r>
            <a:r>
              <a:rPr lang="en-US" sz="2800" dirty="0"/>
              <a:t>behavior at the end?</a:t>
            </a:r>
          </a:p>
          <a:p>
            <a:endParaRPr lang="en-US" dirty="0"/>
          </a:p>
        </p:txBody>
      </p:sp>
    </p:spTree>
    <p:extLst>
      <p:ext uri="{BB962C8B-B14F-4D97-AF65-F5344CB8AC3E}">
        <p14:creationId xmlns:p14="http://schemas.microsoft.com/office/powerpoint/2010/main" val="2780218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9</a:t>
            </a:r>
            <a:endParaRPr lang="en-US" sz="800" dirty="0"/>
          </a:p>
        </p:txBody>
      </p:sp>
      <p:sp>
        <p:nvSpPr>
          <p:cNvPr id="3" name="Content Placeholder 2"/>
          <p:cNvSpPr>
            <a:spLocks noGrp="1"/>
          </p:cNvSpPr>
          <p:nvPr>
            <p:ph sz="quarter" idx="13"/>
          </p:nvPr>
        </p:nvSpPr>
        <p:spPr>
          <a:xfrm>
            <a:off x="457200" y="381000"/>
            <a:ext cx="8229600" cy="5745163"/>
          </a:xfrm>
        </p:spPr>
        <p:txBody>
          <a:bodyPr>
            <a:normAutofit/>
          </a:bodyPr>
          <a:lstStyle/>
          <a:p>
            <a:r>
              <a:rPr lang="en-US" u="sng" dirty="0" smtClean="0"/>
              <a:t>Series</a:t>
            </a:r>
            <a:endParaRPr lang="en-US" dirty="0" smtClean="0"/>
          </a:p>
          <a:p>
            <a:r>
              <a:rPr lang="en-US" dirty="0" smtClean="0"/>
              <a:t>The author presents three symbols representing Jerry’s transition to maturity: the safe beach (his childhood), the wild, rocky beach (stepping out into the world), and the tunnel (his journey toward manhood).</a:t>
            </a:r>
          </a:p>
          <a:p>
            <a:r>
              <a:rPr lang="en-US" b="1" dirty="0" smtClean="0"/>
              <a:t>THROUGH THE TUNNEL</a:t>
            </a:r>
            <a:endParaRPr lang="en-US" dirty="0" smtClean="0"/>
          </a:p>
          <a:p>
            <a:r>
              <a:rPr lang="en-US" u="sng" dirty="0" smtClean="0"/>
              <a:t>Participles</a:t>
            </a:r>
            <a:endParaRPr lang="en-US" dirty="0" smtClean="0"/>
          </a:p>
          <a:p>
            <a:r>
              <a:rPr lang="en-US" dirty="0" smtClean="0"/>
              <a:t>Suffering through bloody noses and breathing drills, Jerry prepares himself to swim through the mysterious tunnel.</a:t>
            </a:r>
          </a:p>
          <a:p>
            <a:r>
              <a:rPr lang="en-US" dirty="0" smtClean="0"/>
              <a:t>As Jerry plays by himself, swimming and diving in the wild rocky bay, he spies a group of older boys on the cliff above him.</a:t>
            </a:r>
          </a:p>
          <a:p>
            <a:endParaRPr lang="en-US" dirty="0"/>
          </a:p>
        </p:txBody>
      </p:sp>
    </p:spTree>
    <p:extLst>
      <p:ext uri="{BB962C8B-B14F-4D97-AF65-F5344CB8AC3E}">
        <p14:creationId xmlns:p14="http://schemas.microsoft.com/office/powerpoint/2010/main" val="1425406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10</a:t>
            </a:r>
            <a:endParaRPr lang="en-US" sz="800" dirty="0"/>
          </a:p>
        </p:txBody>
      </p:sp>
      <p:sp>
        <p:nvSpPr>
          <p:cNvPr id="3" name="Content Placeholder 2"/>
          <p:cNvSpPr>
            <a:spLocks noGrp="1"/>
          </p:cNvSpPr>
          <p:nvPr>
            <p:ph sz="quarter" idx="13"/>
          </p:nvPr>
        </p:nvSpPr>
        <p:spPr>
          <a:xfrm>
            <a:off x="457200" y="381000"/>
            <a:ext cx="8229600" cy="5745163"/>
          </a:xfrm>
        </p:spPr>
        <p:txBody>
          <a:bodyPr>
            <a:normAutofit/>
          </a:bodyPr>
          <a:lstStyle/>
          <a:p>
            <a:r>
              <a:rPr lang="en-US" u="sng" dirty="0" smtClean="0"/>
              <a:t>Appositives</a:t>
            </a:r>
            <a:endParaRPr lang="en-US" dirty="0" smtClean="0"/>
          </a:p>
          <a:p>
            <a:r>
              <a:rPr lang="en-US" dirty="0" smtClean="0"/>
              <a:t>Jerry, normally a calm and collected boy, decides he needs to impress the older boys by jumping off the cliff.</a:t>
            </a:r>
          </a:p>
          <a:p>
            <a:r>
              <a:rPr lang="en-US" dirty="0" smtClean="0"/>
              <a:t>The tunnel, a symbol of Jerry’s journey toward maturity, is filled with mystery and unknown dangers.</a:t>
            </a:r>
          </a:p>
          <a:p>
            <a:r>
              <a:rPr lang="en-US" u="sng" dirty="0" smtClean="0"/>
              <a:t>Set-offs</a:t>
            </a:r>
            <a:endParaRPr lang="en-US" dirty="0" smtClean="0"/>
          </a:p>
          <a:p>
            <a:r>
              <a:rPr lang="en-US" dirty="0" smtClean="0"/>
              <a:t>A group of older boys—men to Jerry—that speak a foreign language come to the beach to hang out and have fun.</a:t>
            </a:r>
          </a:p>
          <a:p>
            <a:r>
              <a:rPr lang="en-US" smtClean="0"/>
              <a:t>Jerry’s decision to traverse the underwater tunnel is a courageous (if dangerous) idea.</a:t>
            </a:r>
          </a:p>
          <a:p>
            <a:endParaRPr lang="en-US" dirty="0" smtClean="0"/>
          </a:p>
          <a:p>
            <a:endParaRPr lang="en-US" dirty="0"/>
          </a:p>
        </p:txBody>
      </p:sp>
    </p:spTree>
    <p:extLst>
      <p:ext uri="{BB962C8B-B14F-4D97-AF65-F5344CB8AC3E}">
        <p14:creationId xmlns:p14="http://schemas.microsoft.com/office/powerpoint/2010/main" val="3401303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2</a:t>
            </a:r>
            <a:endParaRPr lang="en-US" sz="800" dirty="0"/>
          </a:p>
        </p:txBody>
      </p:sp>
      <p:sp>
        <p:nvSpPr>
          <p:cNvPr id="3" name="Content Placeholder 2"/>
          <p:cNvSpPr>
            <a:spLocks noGrp="1"/>
          </p:cNvSpPr>
          <p:nvPr>
            <p:ph sz="quarter" idx="13"/>
          </p:nvPr>
        </p:nvSpPr>
        <p:spPr>
          <a:xfrm>
            <a:off x="457200" y="381000"/>
            <a:ext cx="8229600" cy="5745163"/>
          </a:xfrm>
        </p:spPr>
        <p:txBody>
          <a:bodyPr/>
          <a:lstStyle/>
          <a:p>
            <a:pPr>
              <a:buNone/>
            </a:pPr>
            <a:r>
              <a:rPr lang="en-US" dirty="0"/>
              <a:t>Literary </a:t>
            </a:r>
            <a:r>
              <a:rPr lang="en-US" dirty="0" smtClean="0"/>
              <a:t>Terms:</a:t>
            </a:r>
            <a:endParaRPr lang="en-US" b="1" u="sng" dirty="0" smtClean="0"/>
          </a:p>
          <a:p>
            <a:pPr>
              <a:buNone/>
            </a:pPr>
            <a:endParaRPr lang="en-US" b="1" u="sng" dirty="0" smtClean="0"/>
          </a:p>
          <a:p>
            <a:pPr>
              <a:buNone/>
            </a:pPr>
            <a:r>
              <a:rPr lang="en-US" b="1" u="sng" dirty="0" smtClean="0"/>
              <a:t>THEME: </a:t>
            </a:r>
            <a:r>
              <a:rPr lang="en-US" dirty="0" smtClean="0"/>
              <a:t>The main idea in a work; the writer’s</a:t>
            </a:r>
          </a:p>
          <a:p>
            <a:pPr>
              <a:buNone/>
            </a:pPr>
            <a:r>
              <a:rPr lang="en-US" dirty="0" smtClean="0"/>
              <a:t>		perception about life shared with                 </a:t>
            </a:r>
          </a:p>
          <a:p>
            <a:pPr>
              <a:buNone/>
            </a:pPr>
            <a:r>
              <a:rPr lang="en-US" dirty="0" smtClean="0"/>
              <a:t>		the reader. </a:t>
            </a:r>
            <a:r>
              <a:rPr lang="en-US" u="sng" dirty="0" smtClean="0"/>
              <a:t>Theme is rarely directly</a:t>
            </a:r>
            <a:endParaRPr lang="en-US" dirty="0" smtClean="0"/>
          </a:p>
          <a:p>
            <a:pPr>
              <a:buNone/>
            </a:pPr>
            <a:r>
              <a:rPr lang="en-US" dirty="0" smtClean="0"/>
              <a:t>		</a:t>
            </a:r>
            <a:r>
              <a:rPr lang="en-US" u="sng" dirty="0" smtClean="0"/>
              <a:t>stated.</a:t>
            </a:r>
          </a:p>
          <a:p>
            <a:pPr>
              <a:buNone/>
            </a:pPr>
            <a:endParaRPr lang="en-US" u="sng" dirty="0" smtClean="0"/>
          </a:p>
          <a:p>
            <a:pPr>
              <a:buNone/>
            </a:pPr>
            <a:r>
              <a:rPr lang="en-US" b="1" u="sng" dirty="0" smtClean="0"/>
              <a:t>SYMBOL: </a:t>
            </a:r>
            <a:r>
              <a:rPr lang="en-US" dirty="0" smtClean="0"/>
              <a:t>A person, place, or object that </a:t>
            </a:r>
          </a:p>
          <a:p>
            <a:pPr>
              <a:buNone/>
            </a:pPr>
            <a:r>
              <a:rPr lang="en-US" dirty="0" smtClean="0"/>
              <a:t>			  stands for something beyond </a:t>
            </a:r>
          </a:p>
          <a:p>
            <a:pPr>
              <a:buNone/>
            </a:pPr>
            <a:r>
              <a:rPr lang="en-US" dirty="0" smtClean="0"/>
              <a:t>   			  itself.</a:t>
            </a:r>
          </a:p>
          <a:p>
            <a:endParaRPr lang="en-US" dirty="0"/>
          </a:p>
        </p:txBody>
      </p:sp>
    </p:spTree>
    <p:extLst>
      <p:ext uri="{BB962C8B-B14F-4D97-AF65-F5344CB8AC3E}">
        <p14:creationId xmlns:p14="http://schemas.microsoft.com/office/powerpoint/2010/main" val="2462942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3</a:t>
            </a:r>
            <a:endParaRPr lang="en-US" sz="800" dirty="0"/>
          </a:p>
        </p:txBody>
      </p:sp>
      <p:sp>
        <p:nvSpPr>
          <p:cNvPr id="3" name="Content Placeholder 2"/>
          <p:cNvSpPr>
            <a:spLocks noGrp="1"/>
          </p:cNvSpPr>
          <p:nvPr>
            <p:ph sz="quarter" idx="13"/>
          </p:nvPr>
        </p:nvSpPr>
        <p:spPr>
          <a:xfrm>
            <a:off x="457200" y="457200"/>
            <a:ext cx="8229600" cy="5668963"/>
          </a:xfrm>
        </p:spPr>
        <p:txBody>
          <a:bodyPr/>
          <a:lstStyle/>
          <a:p>
            <a:pPr>
              <a:buNone/>
            </a:pPr>
            <a:r>
              <a:rPr lang="en-US" dirty="0"/>
              <a:t>Literary </a:t>
            </a:r>
            <a:r>
              <a:rPr lang="en-US" dirty="0" smtClean="0"/>
              <a:t>Terms:</a:t>
            </a:r>
            <a:endParaRPr lang="en-US" b="1" u="sng" dirty="0" smtClean="0"/>
          </a:p>
          <a:p>
            <a:pPr>
              <a:buNone/>
            </a:pPr>
            <a:endParaRPr lang="en-US" b="1" u="sng" dirty="0" smtClean="0"/>
          </a:p>
          <a:p>
            <a:pPr>
              <a:buNone/>
            </a:pPr>
            <a:r>
              <a:rPr lang="en-US" b="1" u="sng" dirty="0" smtClean="0"/>
              <a:t>RITE OF PASSAGE: </a:t>
            </a:r>
            <a:r>
              <a:rPr lang="en-US" dirty="0" smtClean="0"/>
              <a:t>A story that depicts a </a:t>
            </a:r>
          </a:p>
          <a:p>
            <a:pPr>
              <a:buNone/>
            </a:pPr>
            <a:r>
              <a:rPr lang="en-US" dirty="0" smtClean="0"/>
              <a:t>				     life-changing realization.</a:t>
            </a:r>
          </a:p>
          <a:p>
            <a:pPr>
              <a:buNone/>
            </a:pPr>
            <a:r>
              <a:rPr lang="en-US" dirty="0" smtClean="0"/>
              <a:t> </a:t>
            </a:r>
          </a:p>
          <a:p>
            <a:pPr>
              <a:buNone/>
            </a:pPr>
            <a:r>
              <a:rPr lang="en-US" b="1" u="sng" dirty="0" smtClean="0"/>
              <a:t>MOMENT OF INSIGHT: </a:t>
            </a:r>
            <a:r>
              <a:rPr lang="en-US" dirty="0" smtClean="0"/>
              <a:t>When the “light					    bulb comes on.”</a:t>
            </a:r>
          </a:p>
          <a:p>
            <a:pPr>
              <a:buNone/>
            </a:pPr>
            <a:endParaRPr lang="en-US" dirty="0" smtClean="0"/>
          </a:p>
          <a:p>
            <a:pPr>
              <a:buNone/>
            </a:pPr>
            <a:r>
              <a:rPr lang="en-US" b="1" u="sng" dirty="0" smtClean="0"/>
              <a:t>TRIGGER: </a:t>
            </a:r>
            <a:r>
              <a:rPr lang="en-US" dirty="0" smtClean="0"/>
              <a:t>The event that brings to pass the </a:t>
            </a:r>
          </a:p>
          <a:p>
            <a:pPr>
              <a:buNone/>
            </a:pPr>
            <a:r>
              <a:rPr lang="en-US" dirty="0" smtClean="0"/>
              <a:t>		          </a:t>
            </a:r>
            <a:r>
              <a:rPr lang="en-US" i="1" dirty="0" smtClean="0"/>
              <a:t>Moment of Insight</a:t>
            </a:r>
            <a:r>
              <a:rPr lang="en-US" dirty="0" smtClean="0"/>
              <a:t>.</a:t>
            </a:r>
          </a:p>
          <a:p>
            <a:endParaRPr lang="en-US" dirty="0"/>
          </a:p>
        </p:txBody>
      </p:sp>
    </p:spTree>
    <p:extLst>
      <p:ext uri="{BB962C8B-B14F-4D97-AF65-F5344CB8AC3E}">
        <p14:creationId xmlns:p14="http://schemas.microsoft.com/office/powerpoint/2010/main" val="976666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5</a:t>
            </a:r>
            <a:endParaRPr lang="en-US" sz="800" dirty="0"/>
          </a:p>
        </p:txBody>
      </p:sp>
      <p:sp>
        <p:nvSpPr>
          <p:cNvPr id="3" name="Content Placeholder 2"/>
          <p:cNvSpPr>
            <a:spLocks noGrp="1"/>
          </p:cNvSpPr>
          <p:nvPr>
            <p:ph sz="quarter" idx="13"/>
          </p:nvPr>
        </p:nvSpPr>
        <p:spPr>
          <a:xfrm>
            <a:off x="457200" y="1066800"/>
            <a:ext cx="8229600" cy="5059363"/>
          </a:xfrm>
        </p:spPr>
        <p:txBody>
          <a:bodyPr/>
          <a:lstStyle/>
          <a:p>
            <a:r>
              <a:rPr lang="en-US" sz="2800" u="sng" dirty="0" smtClean="0"/>
              <a:t>Literally</a:t>
            </a:r>
            <a:r>
              <a:rPr lang="en-US" sz="2800" dirty="0" smtClean="0"/>
              <a:t>: swimming through the tunnel</a:t>
            </a:r>
          </a:p>
          <a:p>
            <a:pPr marL="45720" indent="0">
              <a:buNone/>
            </a:pPr>
            <a:endParaRPr lang="en-US" sz="2800" dirty="0" smtClean="0"/>
          </a:p>
          <a:p>
            <a:r>
              <a:rPr lang="en-US" sz="2800" u="sng" dirty="0" smtClean="0"/>
              <a:t>Figuratively/Symbolically</a:t>
            </a:r>
            <a:r>
              <a:rPr lang="en-US" sz="2800" dirty="0" smtClean="0"/>
              <a:t>: growing from a child to an adolescent.</a:t>
            </a:r>
          </a:p>
          <a:p>
            <a:pPr marL="0" indent="0">
              <a:buNone/>
            </a:pPr>
            <a:endParaRPr lang="en-US" dirty="0"/>
          </a:p>
        </p:txBody>
      </p:sp>
      <p:sp>
        <p:nvSpPr>
          <p:cNvPr id="4" name="TextBox 3"/>
          <p:cNvSpPr txBox="1"/>
          <p:nvPr/>
        </p:nvSpPr>
        <p:spPr>
          <a:xfrm>
            <a:off x="533400" y="381000"/>
            <a:ext cx="7543800" cy="461665"/>
          </a:xfrm>
          <a:prstGeom prst="rect">
            <a:avLst/>
          </a:prstGeom>
          <a:noFill/>
        </p:spPr>
        <p:txBody>
          <a:bodyPr wrap="square" rtlCol="0">
            <a:spAutoFit/>
          </a:bodyPr>
          <a:lstStyle/>
          <a:p>
            <a:r>
              <a:rPr lang="en-US" sz="2400" b="1" u="sng" dirty="0" smtClean="0"/>
              <a:t>Theme: Rite of Passage</a:t>
            </a:r>
            <a:endParaRPr lang="en-US" sz="2400" b="1" u="sng" dirty="0"/>
          </a:p>
        </p:txBody>
      </p:sp>
    </p:spTree>
    <p:extLst>
      <p:ext uri="{BB962C8B-B14F-4D97-AF65-F5344CB8AC3E}">
        <p14:creationId xmlns:p14="http://schemas.microsoft.com/office/powerpoint/2010/main" val="3714872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
          </a:xfrm>
        </p:spPr>
        <p:txBody>
          <a:bodyPr>
            <a:normAutofit fontScale="90000"/>
          </a:bodyPr>
          <a:lstStyle/>
          <a:p>
            <a:r>
              <a:rPr lang="en-US" sz="800" dirty="0" smtClean="0"/>
              <a:t>4</a:t>
            </a:r>
            <a:endParaRPr lang="en-US" sz="800" dirty="0"/>
          </a:p>
        </p:txBody>
      </p:sp>
      <p:sp>
        <p:nvSpPr>
          <p:cNvPr id="3" name="Content Placeholder 2"/>
          <p:cNvSpPr>
            <a:spLocks noGrp="1"/>
          </p:cNvSpPr>
          <p:nvPr>
            <p:ph sz="quarter" idx="13"/>
          </p:nvPr>
        </p:nvSpPr>
        <p:spPr>
          <a:xfrm>
            <a:off x="457200" y="228600"/>
            <a:ext cx="8229600" cy="5897563"/>
          </a:xfrm>
        </p:spPr>
        <p:txBody>
          <a:bodyPr/>
          <a:lstStyle/>
          <a:p>
            <a:endParaRPr lang="en-US" sz="2800" dirty="0" smtClean="0"/>
          </a:p>
          <a:p>
            <a:r>
              <a:rPr lang="en-US" sz="2800" smtClean="0"/>
              <a:t>“…</a:t>
            </a:r>
            <a:r>
              <a:rPr lang="en-US" sz="2800" dirty="0" smtClean="0"/>
              <a:t>at the </a:t>
            </a:r>
            <a:r>
              <a:rPr lang="en-US" sz="2800" b="1" dirty="0" smtClean="0"/>
              <a:t>wild bay</a:t>
            </a:r>
            <a:r>
              <a:rPr lang="en-US" sz="2800" dirty="0" smtClean="0"/>
              <a:t>; and all morning, as he played on the </a:t>
            </a:r>
            <a:r>
              <a:rPr lang="en-US" sz="2800" b="1" dirty="0" smtClean="0"/>
              <a:t>safe beach</a:t>
            </a:r>
            <a:r>
              <a:rPr lang="en-US" sz="2800" dirty="0" smtClean="0"/>
              <a:t>, he was thinking </a:t>
            </a:r>
            <a:r>
              <a:rPr lang="en-US" sz="2800" smtClean="0"/>
              <a:t>of it”       (Lessing 78).</a:t>
            </a:r>
            <a:endParaRPr lang="en-US" sz="2800" dirty="0" smtClean="0"/>
          </a:p>
          <a:p>
            <a:pPr marL="45720" indent="0">
              <a:buNone/>
            </a:pPr>
            <a:endParaRPr lang="en-US" sz="2800" dirty="0" smtClean="0"/>
          </a:p>
          <a:p>
            <a:r>
              <a:rPr lang="en-US" sz="2800" dirty="0" smtClean="0"/>
              <a:t>“…over a middle region where rocks lay like discolored monsters under the surface, and then he was in the real sea—a warm sea where irregular cold currents from the deep water shocked his limbs” (Lessing 78).</a:t>
            </a:r>
          </a:p>
          <a:p>
            <a:endParaRPr lang="en-US" dirty="0"/>
          </a:p>
        </p:txBody>
      </p:sp>
    </p:spTree>
    <p:extLst>
      <p:ext uri="{BB962C8B-B14F-4D97-AF65-F5344CB8AC3E}">
        <p14:creationId xmlns:p14="http://schemas.microsoft.com/office/powerpoint/2010/main" val="291068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5</a:t>
            </a:r>
            <a:endParaRPr lang="en-US" sz="800" dirty="0"/>
          </a:p>
        </p:txBody>
      </p:sp>
      <p:sp>
        <p:nvSpPr>
          <p:cNvPr id="3" name="Content Placeholder 2"/>
          <p:cNvSpPr>
            <a:spLocks noGrp="1"/>
          </p:cNvSpPr>
          <p:nvPr>
            <p:ph sz="quarter" idx="13"/>
          </p:nvPr>
        </p:nvSpPr>
        <p:spPr>
          <a:xfrm>
            <a:off x="457200" y="1066800"/>
            <a:ext cx="8229600" cy="5059363"/>
          </a:xfrm>
        </p:spPr>
        <p:txBody>
          <a:bodyPr>
            <a:normAutofit fontScale="92500" lnSpcReduction="10000"/>
          </a:bodyPr>
          <a:lstStyle/>
          <a:p>
            <a:r>
              <a:rPr lang="en-US" sz="2400" dirty="0" smtClean="0"/>
              <a:t>Mother’s beach—safe, no rocks, sandy</a:t>
            </a:r>
          </a:p>
          <a:p>
            <a:pPr lvl="1"/>
            <a:r>
              <a:rPr lang="en-US" sz="2400" dirty="0" smtClean="0"/>
              <a:t>(childhood years) </a:t>
            </a:r>
          </a:p>
          <a:p>
            <a:pPr marL="365760" lvl="1" indent="0">
              <a:buNone/>
            </a:pPr>
            <a:endParaRPr lang="en-US" sz="2400" dirty="0" smtClean="0"/>
          </a:p>
          <a:p>
            <a:r>
              <a:rPr lang="en-US" sz="2400" dirty="0" smtClean="0"/>
              <a:t>Boy’s beach—rocky, </a:t>
            </a:r>
          </a:p>
          <a:p>
            <a:pPr lvl="1"/>
            <a:r>
              <a:rPr lang="en-US" sz="2400" dirty="0" smtClean="0"/>
              <a:t>(adolescent/adult world where one can get hurt)</a:t>
            </a:r>
          </a:p>
          <a:p>
            <a:pPr marL="365760" lvl="1" indent="0">
              <a:buNone/>
            </a:pPr>
            <a:endParaRPr lang="en-US" sz="2400" dirty="0" smtClean="0"/>
          </a:p>
          <a:p>
            <a:r>
              <a:rPr lang="en-US" sz="2400" dirty="0" smtClean="0"/>
              <a:t>Mother’s path—easy to walk on</a:t>
            </a:r>
          </a:p>
          <a:p>
            <a:pPr lvl="1"/>
            <a:r>
              <a:rPr lang="en-US" sz="2400" dirty="0" smtClean="0"/>
              <a:t>(childhood years) </a:t>
            </a:r>
          </a:p>
          <a:p>
            <a:pPr marL="365760" lvl="1" indent="0">
              <a:buNone/>
            </a:pPr>
            <a:endParaRPr lang="en-US" sz="2400" dirty="0" smtClean="0"/>
          </a:p>
          <a:p>
            <a:r>
              <a:rPr lang="en-US" sz="2400" dirty="0" smtClean="0"/>
              <a:t>Boy’s path—rocky, hard to walk on</a:t>
            </a:r>
          </a:p>
          <a:p>
            <a:pPr lvl="1"/>
            <a:r>
              <a:rPr lang="en-US" sz="2400" dirty="0" smtClean="0"/>
              <a:t>(adolescent/adult world where one can get hurt; stepping out into the world)</a:t>
            </a:r>
          </a:p>
          <a:p>
            <a:pPr marL="0" indent="0">
              <a:buNone/>
            </a:pPr>
            <a:endParaRPr lang="en-US" dirty="0"/>
          </a:p>
        </p:txBody>
      </p:sp>
      <p:sp>
        <p:nvSpPr>
          <p:cNvPr id="4" name="TextBox 3"/>
          <p:cNvSpPr txBox="1"/>
          <p:nvPr/>
        </p:nvSpPr>
        <p:spPr>
          <a:xfrm>
            <a:off x="533400" y="381000"/>
            <a:ext cx="7543800" cy="461665"/>
          </a:xfrm>
          <a:prstGeom prst="rect">
            <a:avLst/>
          </a:prstGeom>
          <a:noFill/>
        </p:spPr>
        <p:txBody>
          <a:bodyPr wrap="square" rtlCol="0">
            <a:spAutoFit/>
          </a:bodyPr>
          <a:lstStyle/>
          <a:p>
            <a:r>
              <a:rPr lang="en-US" sz="2400" b="1" u="sng" dirty="0" smtClean="0"/>
              <a:t>Symbols</a:t>
            </a:r>
            <a:endParaRPr lang="en-US" sz="2400" b="1" u="sng" dirty="0"/>
          </a:p>
        </p:txBody>
      </p:sp>
    </p:spTree>
    <p:extLst>
      <p:ext uri="{BB962C8B-B14F-4D97-AF65-F5344CB8AC3E}">
        <p14:creationId xmlns:p14="http://schemas.microsoft.com/office/powerpoint/2010/main" val="2773037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6</a:t>
            </a:r>
            <a:endParaRPr lang="en-US" sz="800" dirty="0"/>
          </a:p>
        </p:txBody>
      </p:sp>
      <p:sp>
        <p:nvSpPr>
          <p:cNvPr id="3" name="Content Placeholder 2"/>
          <p:cNvSpPr>
            <a:spLocks noGrp="1"/>
          </p:cNvSpPr>
          <p:nvPr>
            <p:ph sz="quarter" idx="13"/>
          </p:nvPr>
        </p:nvSpPr>
        <p:spPr>
          <a:xfrm>
            <a:off x="457200" y="914400"/>
            <a:ext cx="8229600" cy="5211763"/>
          </a:xfrm>
        </p:spPr>
        <p:txBody>
          <a:bodyPr>
            <a:normAutofit fontScale="92500" lnSpcReduction="10000"/>
          </a:bodyPr>
          <a:lstStyle/>
          <a:p>
            <a:r>
              <a:rPr lang="en-US" sz="2800" b="1" dirty="0" smtClean="0"/>
              <a:t>The boys on the rocks</a:t>
            </a:r>
          </a:p>
          <a:p>
            <a:pPr lvl="1"/>
            <a:r>
              <a:rPr lang="en-US" sz="2800" dirty="0" smtClean="0"/>
              <a:t>They were big boys—men, to Jerry. (Pg.79)</a:t>
            </a:r>
          </a:p>
          <a:p>
            <a:pPr lvl="1"/>
            <a:r>
              <a:rPr lang="en-US" sz="2800" dirty="0"/>
              <a:t>(</a:t>
            </a:r>
            <a:r>
              <a:rPr lang="en-US" sz="2800" dirty="0" smtClean="0"/>
              <a:t>adults doing something that the boy can’t)</a:t>
            </a:r>
          </a:p>
          <a:p>
            <a:pPr marL="365760" lvl="1" indent="0">
              <a:buNone/>
            </a:pPr>
            <a:endParaRPr lang="en-US" sz="2800" dirty="0" smtClean="0"/>
          </a:p>
          <a:p>
            <a:r>
              <a:rPr lang="en-US" sz="2800" b="1" dirty="0" smtClean="0"/>
              <a:t>Mother</a:t>
            </a:r>
          </a:p>
          <a:p>
            <a:pPr lvl="1"/>
            <a:r>
              <a:rPr lang="en-US" sz="2800" dirty="0"/>
              <a:t>(</a:t>
            </a:r>
            <a:r>
              <a:rPr lang="en-US" sz="2800" dirty="0" smtClean="0"/>
              <a:t>any nurturing adult who looks after kids)</a:t>
            </a:r>
          </a:p>
          <a:p>
            <a:pPr marL="365760" lvl="1" indent="0">
              <a:buNone/>
            </a:pPr>
            <a:endParaRPr lang="en-US" sz="2800" dirty="0" smtClean="0"/>
          </a:p>
          <a:p>
            <a:r>
              <a:rPr lang="en-US" sz="2800" b="1" dirty="0" smtClean="0"/>
              <a:t>The Tunnel</a:t>
            </a:r>
          </a:p>
          <a:p>
            <a:pPr lvl="1"/>
            <a:r>
              <a:rPr lang="en-US" sz="2800" dirty="0"/>
              <a:t>dark, rocks all over—nose was bleeding</a:t>
            </a:r>
          </a:p>
          <a:p>
            <a:pPr lvl="1"/>
            <a:r>
              <a:rPr lang="en-US" sz="2800" dirty="0" smtClean="0"/>
              <a:t>(choices made moving through the rite of passage; journey </a:t>
            </a:r>
            <a:r>
              <a:rPr lang="en-US" sz="2800" smtClean="0"/>
              <a:t>toward manhood)</a:t>
            </a:r>
            <a:endParaRPr lang="en-US" sz="2800" dirty="0" smtClean="0"/>
          </a:p>
          <a:p>
            <a:endParaRPr lang="en-US" dirty="0"/>
          </a:p>
        </p:txBody>
      </p:sp>
    </p:spTree>
    <p:extLst>
      <p:ext uri="{BB962C8B-B14F-4D97-AF65-F5344CB8AC3E}">
        <p14:creationId xmlns:p14="http://schemas.microsoft.com/office/powerpoint/2010/main" val="2235088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7</a:t>
            </a:r>
            <a:endParaRPr lang="en-US" sz="800" dirty="0"/>
          </a:p>
        </p:txBody>
      </p:sp>
      <p:sp>
        <p:nvSpPr>
          <p:cNvPr id="3" name="Content Placeholder 2"/>
          <p:cNvSpPr>
            <a:spLocks noGrp="1"/>
          </p:cNvSpPr>
          <p:nvPr>
            <p:ph sz="quarter" idx="13"/>
          </p:nvPr>
        </p:nvSpPr>
        <p:spPr>
          <a:xfrm>
            <a:off x="457200" y="381000"/>
            <a:ext cx="8229600" cy="5745163"/>
          </a:xfrm>
        </p:spPr>
        <p:txBody>
          <a:bodyPr/>
          <a:lstStyle/>
          <a:p>
            <a:pPr marL="45720" indent="0">
              <a:buNone/>
            </a:pPr>
            <a:r>
              <a:rPr lang="en-US" b="1" u="sng" dirty="0" smtClean="0"/>
              <a:t>TRIGGER:</a:t>
            </a:r>
          </a:p>
          <a:p>
            <a:endParaRPr lang="en-US" dirty="0" smtClean="0"/>
          </a:p>
          <a:p>
            <a:r>
              <a:rPr lang="en-US" sz="2800" dirty="0" smtClean="0"/>
              <a:t>“To be with them, of them, was a craving that filled his whole body” (Lessing 79).</a:t>
            </a:r>
          </a:p>
          <a:p>
            <a:pPr marL="0" indent="0">
              <a:buNone/>
            </a:pPr>
            <a:endParaRPr lang="en-US" sz="2800" dirty="0" smtClean="0"/>
          </a:p>
          <a:p>
            <a:r>
              <a:rPr lang="en-US" sz="2800" dirty="0" smtClean="0"/>
              <a:t>“Look at me! Look! And he began splashing and kicking in the water like a </a:t>
            </a:r>
            <a:r>
              <a:rPr lang="en-US" sz="2800" b="1" dirty="0" smtClean="0"/>
              <a:t>foolish dog”  (</a:t>
            </a:r>
            <a:r>
              <a:rPr lang="en-US" sz="2800" dirty="0" smtClean="0"/>
              <a:t>Lessing 79).</a:t>
            </a:r>
          </a:p>
          <a:p>
            <a:endParaRPr lang="en-US" dirty="0"/>
          </a:p>
        </p:txBody>
      </p:sp>
    </p:spTree>
    <p:extLst>
      <p:ext uri="{BB962C8B-B14F-4D97-AF65-F5344CB8AC3E}">
        <p14:creationId xmlns:p14="http://schemas.microsoft.com/office/powerpoint/2010/main" val="12719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8</a:t>
            </a:r>
            <a:endParaRPr lang="en-US" sz="800" dirty="0"/>
          </a:p>
        </p:txBody>
      </p:sp>
      <p:sp>
        <p:nvSpPr>
          <p:cNvPr id="3" name="Content Placeholder 2"/>
          <p:cNvSpPr>
            <a:spLocks noGrp="1"/>
          </p:cNvSpPr>
          <p:nvPr>
            <p:ph sz="quarter" idx="13"/>
          </p:nvPr>
        </p:nvSpPr>
        <p:spPr>
          <a:xfrm>
            <a:off x="457200" y="381000"/>
            <a:ext cx="8229600" cy="5745163"/>
          </a:xfrm>
        </p:spPr>
        <p:txBody>
          <a:bodyPr/>
          <a:lstStyle/>
          <a:p>
            <a:r>
              <a:rPr lang="en-US" sz="2800" b="1" u="sng" dirty="0"/>
              <a:t>MOMENT OF </a:t>
            </a:r>
            <a:r>
              <a:rPr lang="en-US" sz="2800" b="1" u="sng" dirty="0" smtClean="0"/>
              <a:t>INSIGHT</a:t>
            </a:r>
          </a:p>
          <a:p>
            <a:pPr marL="45720" indent="0">
              <a:buNone/>
            </a:pPr>
            <a:endParaRPr lang="en-US" sz="2800" b="1" u="sng" dirty="0" smtClean="0"/>
          </a:p>
          <a:p>
            <a:r>
              <a:rPr lang="en-US" sz="2800" dirty="0" smtClean="0"/>
              <a:t>“It was no longer of the least importance to go to the bay”  (Lessing 84).</a:t>
            </a:r>
          </a:p>
          <a:p>
            <a:endParaRPr lang="en-US" dirty="0"/>
          </a:p>
        </p:txBody>
      </p:sp>
    </p:spTree>
    <p:extLst>
      <p:ext uri="{BB962C8B-B14F-4D97-AF65-F5344CB8AC3E}">
        <p14:creationId xmlns:p14="http://schemas.microsoft.com/office/powerpoint/2010/main" val="1817929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1238</TotalTime>
  <Words>545</Words>
  <Application>Microsoft Office PowerPoint</Application>
  <PresentationFormat>On-screen Show (4:3)</PresentationFormat>
  <Paragraphs>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Through the Tunnel</vt:lpstr>
      <vt:lpstr>2</vt:lpstr>
      <vt:lpstr>3</vt:lpstr>
      <vt:lpstr>5</vt:lpstr>
      <vt:lpstr>4</vt:lpstr>
      <vt:lpstr>5</vt:lpstr>
      <vt:lpstr>6</vt:lpstr>
      <vt:lpstr>7</vt:lpstr>
      <vt:lpstr>8</vt:lpstr>
      <vt:lpstr>8</vt:lpstr>
      <vt:lpstr>9</vt:lpstr>
      <vt:lpstr>10</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Stories</dc:title>
  <dc:creator>Alan</dc:creator>
  <cp:lastModifiedBy>Camille Rowley</cp:lastModifiedBy>
  <cp:revision>11</cp:revision>
  <dcterms:created xsi:type="dcterms:W3CDTF">2014-07-24T22:49:51Z</dcterms:created>
  <dcterms:modified xsi:type="dcterms:W3CDTF">2015-08-31T20:57:58Z</dcterms:modified>
</cp:coreProperties>
</file>